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0" r:id="rId17"/>
    <p:sldId id="275" r:id="rId18"/>
    <p:sldId id="276" r:id="rId19"/>
    <p:sldId id="277" r:id="rId20"/>
    <p:sldId id="278" r:id="rId21"/>
    <p:sldId id="279" r:id="rId22"/>
    <p:sldId id="301" r:id="rId23"/>
    <p:sldId id="281" r:id="rId24"/>
    <p:sldId id="280" r:id="rId25"/>
    <p:sldId id="282" r:id="rId26"/>
    <p:sldId id="302" r:id="rId27"/>
    <p:sldId id="283" r:id="rId28"/>
    <p:sldId id="288" r:id="rId29"/>
    <p:sldId id="289" r:id="rId30"/>
    <p:sldId id="290" r:id="rId31"/>
    <p:sldId id="285" r:id="rId32"/>
    <p:sldId id="284" r:id="rId33"/>
    <p:sldId id="286" r:id="rId34"/>
    <p:sldId id="287" r:id="rId35"/>
    <p:sldId id="298" r:id="rId36"/>
    <p:sldId id="291" r:id="rId37"/>
    <p:sldId id="293" r:id="rId38"/>
    <p:sldId id="292" r:id="rId39"/>
    <p:sldId id="294" r:id="rId40"/>
    <p:sldId id="297" r:id="rId41"/>
    <p:sldId id="296" r:id="rId42"/>
    <p:sldId id="29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027" autoAdjust="0"/>
  </p:normalViewPr>
  <p:slideViewPr>
    <p:cSldViewPr>
      <p:cViewPr varScale="1">
        <p:scale>
          <a:sx n="102" d="100"/>
          <a:sy n="102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ualidho\Desktop\Dhouha1\Article3fullNL\Tab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1067451472796"/>
          <c:y val="2.8659946874589691E-2"/>
          <c:w val="0.86868395246393393"/>
          <c:h val="0.94268010625082066"/>
        </c:manualLayout>
      </c:layout>
      <c:barChart>
        <c:barDir val="col"/>
        <c:grouping val="clustered"/>
        <c:varyColors val="0"/>
        <c:ser>
          <c:idx val="0"/>
          <c:order val="0"/>
          <c:tx>
            <c:v>Qs10</c:v>
          </c:tx>
          <c:spPr>
            <a:solidFill>
              <a:schemeClr val="accent1">
                <a:lumMod val="75000"/>
              </a:schemeClr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(Feuil1!$J$4;Feuil1!$J$7;Feuil1!$J$10;Feuil1!$J$13;Feuil1!$J$16;Feuil1!$J$19;Feuil1!$J$22;Feuil1!$J$25;Feuil1!$J$28)</c:f>
              <c:strCache>
                <c:ptCount val="8"/>
                <c:pt idx="0">
                  <c:v>CCA-LR</c:v>
                </c:pt>
                <c:pt idx="1">
                  <c:v>CCA-ANN</c:v>
                </c:pt>
                <c:pt idx="2">
                  <c:v>CCA-EANN</c:v>
                </c:pt>
                <c:pt idx="3">
                  <c:v>CCA-GAM</c:v>
                </c:pt>
                <c:pt idx="4">
                  <c:v>NLCCA-LR</c:v>
                </c:pt>
                <c:pt idx="5">
                  <c:v>NLCCA-ANN</c:v>
                </c:pt>
                <c:pt idx="6">
                  <c:v>NLCCA-EANN</c:v>
                </c:pt>
                <c:pt idx="7">
                  <c:v>NLCCA-GAM</c:v>
                </c:pt>
              </c:strCache>
            </c:strRef>
          </c:cat>
          <c:val>
            <c:numRef>
              <c:f>(Feuil1!$K$4;Feuil1!$K$7;Feuil1!$K$10;Feuil1!$K$13;Feuil1!$K$16;Feuil1!$K$19;Feuil1!$K$22;Feuil1!$K$25)</c:f>
              <c:numCache>
                <c:formatCode>General</c:formatCode>
                <c:ptCount val="8"/>
                <c:pt idx="0">
                  <c:v>45.15</c:v>
                </c:pt>
                <c:pt idx="1">
                  <c:v>45.15</c:v>
                </c:pt>
                <c:pt idx="2">
                  <c:v>41.77</c:v>
                </c:pt>
                <c:pt idx="3">
                  <c:v>34.299999999999997</c:v>
                </c:pt>
                <c:pt idx="4">
                  <c:v>33.9</c:v>
                </c:pt>
                <c:pt idx="5">
                  <c:v>40.340000000000003</c:v>
                </c:pt>
                <c:pt idx="6">
                  <c:v>35.799999999999997</c:v>
                </c:pt>
                <c:pt idx="7">
                  <c:v>23.47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85-462D-88AF-87141D18A4AB}"/>
            </c:ext>
          </c:extLst>
        </c:ser>
        <c:ser>
          <c:idx val="1"/>
          <c:order val="1"/>
          <c:tx>
            <c:v>Qs50</c:v>
          </c:tx>
          <c:spPr>
            <a:scene3d>
              <a:camera prst="orthographicFront"/>
              <a:lightRig rig="threePt" dir="t"/>
            </a:scene3d>
          </c:spPr>
          <c:invertIfNegative val="0"/>
          <c:cat>
            <c:strRef>
              <c:f>(Feuil1!$J$4;Feuil1!$J$7;Feuil1!$J$10;Feuil1!$J$13;Feuil1!$J$16;Feuil1!$J$19;Feuil1!$J$22;Feuil1!$J$25;Feuil1!$J$28)</c:f>
              <c:strCache>
                <c:ptCount val="8"/>
                <c:pt idx="0">
                  <c:v>CCA-LR</c:v>
                </c:pt>
                <c:pt idx="1">
                  <c:v>CCA-ANN</c:v>
                </c:pt>
                <c:pt idx="2">
                  <c:v>CCA-EANN</c:v>
                </c:pt>
                <c:pt idx="3">
                  <c:v>CCA-GAM</c:v>
                </c:pt>
                <c:pt idx="4">
                  <c:v>NLCCA-LR</c:v>
                </c:pt>
                <c:pt idx="5">
                  <c:v>NLCCA-ANN</c:v>
                </c:pt>
                <c:pt idx="6">
                  <c:v>NLCCA-EANN</c:v>
                </c:pt>
                <c:pt idx="7">
                  <c:v>NLCCA-GAM</c:v>
                </c:pt>
              </c:strCache>
            </c:strRef>
          </c:cat>
          <c:val>
            <c:numRef>
              <c:f>(Feuil1!$K$5;Feuil1!$K$8;Feuil1!$K$11;Feuil1!$K$14;Feuil1!$K$17;Feuil1!$K$20;Feuil1!$K$23;Feuil1!$K$26)</c:f>
              <c:numCache>
                <c:formatCode>General</c:formatCode>
                <c:ptCount val="8"/>
                <c:pt idx="0">
                  <c:v>49.5</c:v>
                </c:pt>
                <c:pt idx="1">
                  <c:v>48.45</c:v>
                </c:pt>
                <c:pt idx="2">
                  <c:v>46.44</c:v>
                </c:pt>
                <c:pt idx="3">
                  <c:v>37.9</c:v>
                </c:pt>
                <c:pt idx="4">
                  <c:v>39</c:v>
                </c:pt>
                <c:pt idx="5">
                  <c:v>43.75</c:v>
                </c:pt>
                <c:pt idx="6">
                  <c:v>40.44</c:v>
                </c:pt>
                <c:pt idx="7">
                  <c:v>26.76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85-462D-88AF-87141D18A4AB}"/>
            </c:ext>
          </c:extLst>
        </c:ser>
        <c:ser>
          <c:idx val="2"/>
          <c:order val="2"/>
          <c:tx>
            <c:v>Qs100</c:v>
          </c:tx>
          <c:spPr>
            <a:solidFill>
              <a:schemeClr val="accent1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</c:spPr>
          <c:invertIfNegative val="0"/>
          <c:cat>
            <c:strRef>
              <c:f>(Feuil1!$J$4;Feuil1!$J$7;Feuil1!$J$10;Feuil1!$J$13;Feuil1!$J$16;Feuil1!$J$19;Feuil1!$J$22;Feuil1!$J$25;Feuil1!$J$28)</c:f>
              <c:strCache>
                <c:ptCount val="8"/>
                <c:pt idx="0">
                  <c:v>CCA-LR</c:v>
                </c:pt>
                <c:pt idx="1">
                  <c:v>CCA-ANN</c:v>
                </c:pt>
                <c:pt idx="2">
                  <c:v>CCA-EANN</c:v>
                </c:pt>
                <c:pt idx="3">
                  <c:v>CCA-GAM</c:v>
                </c:pt>
                <c:pt idx="4">
                  <c:v>NLCCA-LR</c:v>
                </c:pt>
                <c:pt idx="5">
                  <c:v>NLCCA-ANN</c:v>
                </c:pt>
                <c:pt idx="6">
                  <c:v>NLCCA-EANN</c:v>
                </c:pt>
                <c:pt idx="7">
                  <c:v>NLCCA-GAM</c:v>
                </c:pt>
              </c:strCache>
            </c:strRef>
          </c:cat>
          <c:val>
            <c:numRef>
              <c:f>(Feuil1!$K$6;Feuil1!$K$9;Feuil1!$K$12;Feuil1!$K$15;Feuil1!$K$18;Feuil1!$K$21;Feuil1!$K$24;Feuil1!$K$27)</c:f>
              <c:numCache>
                <c:formatCode>General</c:formatCode>
                <c:ptCount val="8"/>
                <c:pt idx="0">
                  <c:v>51.5</c:v>
                </c:pt>
                <c:pt idx="1">
                  <c:v>50.19</c:v>
                </c:pt>
                <c:pt idx="2">
                  <c:v>47.89</c:v>
                </c:pt>
                <c:pt idx="3">
                  <c:v>40.299999999999997</c:v>
                </c:pt>
                <c:pt idx="4">
                  <c:v>41.4</c:v>
                </c:pt>
                <c:pt idx="5">
                  <c:v>46.31</c:v>
                </c:pt>
                <c:pt idx="6">
                  <c:v>41.36</c:v>
                </c:pt>
                <c:pt idx="7">
                  <c:v>28.35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85-462D-88AF-87141D18A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66379136"/>
        <c:axId val="66585728"/>
      </c:barChart>
      <c:catAx>
        <c:axId val="663791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585728"/>
        <c:crosses val="autoZero"/>
        <c:auto val="1"/>
        <c:lblAlgn val="ctr"/>
        <c:lblOffset val="100"/>
        <c:noMultiLvlLbl val="0"/>
      </c:catAx>
      <c:valAx>
        <c:axId val="665857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fr-CA" sz="1400" dirty="0"/>
                  <a:t>RRMSE</a:t>
                </a:r>
                <a:r>
                  <a:rPr lang="fr-CA" sz="1400" baseline="0" dirty="0"/>
                  <a:t> </a:t>
                </a:r>
                <a:r>
                  <a:rPr lang="fr-CA" sz="1400" dirty="0"/>
                  <a:t>(%)</a:t>
                </a:r>
              </a:p>
            </c:rich>
          </c:tx>
          <c:layout>
            <c:manualLayout>
              <c:xMode val="edge"/>
              <c:yMode val="edge"/>
              <c:x val="9.4135227106794568E-3"/>
              <c:y val="0.41805228711961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663791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9468183501491272"/>
          <c:y val="0"/>
          <c:w val="0.10374925466187475"/>
          <c:h val="0.33818605590735484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DD698-E282-4FF1-84C5-A9E122D5E68E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79BF4-A1CC-4744-81FE-370EF3D6F7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28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FF7F98-20EA-4464-A2AA-B6533AF6D3B3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6687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3B72-7767-43D6-B493-E1742EBEF7BD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4809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3357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2994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259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132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8770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6634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2206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352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5058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3B72-7767-43D6-B493-E1742EBEF7B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80271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708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9703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5007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568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6897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728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106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648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80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41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8710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523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687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1122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6613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3B72-7767-43D6-B493-E1742EBEF7BD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30372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5087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793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552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8045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79BF4-A1CC-4744-81FE-370EF3D6F71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816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F3B72-7767-43D6-B493-E1742EBEF7BD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2480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0245E5-9C61-4FCC-894D-545CBBE1139F}" type="datetimeFigureOut">
              <a:rPr lang="en-CA" smtClean="0"/>
              <a:t>25/10/2017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DD41F0D-2AA2-4BB0-B521-F8BE4A1EDCFE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wmf"/><Relationship Id="rId18" Type="http://schemas.openxmlformats.org/officeDocument/2006/relationships/image" Target="../media/image19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0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60.png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wmf"/><Relationship Id="rId14" Type="http://schemas.openxmlformats.org/officeDocument/2006/relationships/image" Target="../media/image1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0.png"/><Relationship Id="rId18" Type="http://schemas.openxmlformats.org/officeDocument/2006/relationships/image" Target="../media/image24.png"/><Relationship Id="rId3" Type="http://schemas.openxmlformats.org/officeDocument/2006/relationships/notesSlide" Target="../notesSlides/notesSlide13.xml"/><Relationship Id="rId34" Type="http://schemas.openxmlformats.org/officeDocument/2006/relationships/image" Target="../media/image13.wmf"/><Relationship Id="rId7" Type="http://schemas.openxmlformats.org/officeDocument/2006/relationships/image" Target="../media/image18.wmf"/><Relationship Id="rId33" Type="http://schemas.openxmlformats.org/officeDocument/2006/relationships/oleObject" Target="../embeddings/oleObject9.bin"/><Relationship Id="rId12" Type="http://schemas.openxmlformats.org/officeDocument/2006/relationships/image" Target="../media/image150.pn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29" Type="http://schemas.microsoft.com/office/2007/relationships/hdphoto" Target="../media/hdphoto3.wdp"/><Relationship Id="rId16" Type="http://schemas.openxmlformats.org/officeDocument/2006/relationships/image" Target="../media/image190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32" Type="http://schemas.openxmlformats.org/officeDocument/2006/relationships/image" Target="../media/image12.wmf"/><Relationship Id="rId5" Type="http://schemas.openxmlformats.org/officeDocument/2006/relationships/image" Target="../media/image17.wmf"/><Relationship Id="rId28" Type="http://schemas.openxmlformats.org/officeDocument/2006/relationships/image" Target="../media/image19.png"/><Relationship Id="rId15" Type="http://schemas.openxmlformats.org/officeDocument/2006/relationships/image" Target="../media/image180.png"/><Relationship Id="rId31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27" Type="http://schemas.openxmlformats.org/officeDocument/2006/relationships/image" Target="../media/image240.png"/><Relationship Id="rId30" Type="http://schemas.openxmlformats.org/officeDocument/2006/relationships/image" Target="../media/image230.png"/><Relationship Id="rId1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3" Type="http://schemas.openxmlformats.org/officeDocument/2006/relationships/image" Target="../media/image33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8.wmf"/><Relationship Id="rId10" Type="http://schemas.openxmlformats.org/officeDocument/2006/relationships/image" Target="../media/image30.wmf"/><Relationship Id="rId4" Type="http://schemas.openxmlformats.org/officeDocument/2006/relationships/oleObject" Target="../embeddings/oleObject10.bin"/><Relationship Id="rId9" Type="http://schemas.openxmlformats.org/officeDocument/2006/relationships/oleObject" Target="../embeddings/oleObject1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Regional frequency analysis of hydro-meteorological extremes </a:t>
            </a:r>
            <a:r>
              <a:rPr lang="en-US" sz="2400" dirty="0"/>
              <a:t>Non-standard aspects </a:t>
            </a:r>
            <a:endParaRPr lang="en-CA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99792" y="3861048"/>
            <a:ext cx="432048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Dhouha Ouali, </a:t>
            </a:r>
            <a:r>
              <a:rPr lang="fr-FR" altLang="fr-FR" sz="24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Ph.D</a:t>
            </a:r>
            <a:r>
              <a:rPr lang="fr-FR" altLang="fr-FR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endParaRPr lang="en-CA" sz="2800" dirty="0"/>
          </a:p>
          <a:p>
            <a:pPr algn="l"/>
            <a:r>
              <a:rPr lang="en-CA" dirty="0"/>
              <a:t> </a:t>
            </a:r>
            <a:r>
              <a:rPr lang="en-CA" sz="1800" dirty="0"/>
              <a:t>Research associate, MEOPAR-PCIC </a:t>
            </a:r>
            <a:endParaRPr lang="fr-FR" altLang="fr-FR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3851920" y="6309320"/>
            <a:ext cx="1721625" cy="456535"/>
          </a:xfrm>
          <a:prstGeom prst="rect">
            <a:avLst/>
          </a:prstGeom>
        </p:spPr>
        <p:txBody>
          <a:bodyPr vert="horz" wrap="none" lIns="45720" rIns="45720">
            <a:sp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150000"/>
              </a:lnSpc>
            </a:pPr>
            <a:r>
              <a:rPr lang="fr-FR" altLang="fr-FR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Oct. 25th 2017</a:t>
            </a:r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153932"/>
            <a:ext cx="2183119" cy="46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Vi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8172"/>
            <a:ext cx="152400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0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31" y="2888674"/>
            <a:ext cx="4127989" cy="262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oupe 40"/>
          <p:cNvGrpSpPr/>
          <p:nvPr/>
        </p:nvGrpSpPr>
        <p:grpSpPr>
          <a:xfrm rot="1294765">
            <a:off x="3498262" y="5082217"/>
            <a:ext cx="2582958" cy="1310090"/>
            <a:chOff x="1285701" y="3573016"/>
            <a:chExt cx="4124325" cy="2077125"/>
          </a:xfrm>
          <a:scene3d>
            <a:camera prst="orthographicFront">
              <a:rot lat="0" lon="0" rev="600000"/>
            </a:camera>
            <a:lightRig rig="threePt" dir="t"/>
          </a:scene3d>
        </p:grpSpPr>
        <p:pic>
          <p:nvPicPr>
            <p:cNvPr id="70" name="Picture 6" descr="http://cache3.asset-cache.net/xc/464585077.jpg?v=2&amp;c=IWSAsset&amp;k=2&amp;d=5DH3IXXY53ULS-nrX1B3WQstvAtRkvLK5DbRY2VAL39LfenOEYDXjXbKBIVYYsDy0"/>
            <p:cNvPicPr>
              <a:picLocks noChangeAspect="1" noChangeArrowheads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933"/>
            <a:stretch/>
          </p:blipFill>
          <p:spPr bwMode="auto">
            <a:xfrm>
              <a:off x="1285701" y="3573016"/>
              <a:ext cx="4124325" cy="2077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Organigramme : Données 42"/>
            <p:cNvSpPr/>
            <p:nvPr/>
          </p:nvSpPr>
          <p:spPr>
            <a:xfrm>
              <a:off x="2048849" y="5229200"/>
              <a:ext cx="3361177" cy="420941"/>
            </a:xfrm>
            <a:prstGeom prst="flowChartInputOutpu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830888" y="6173052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 dirty="0"/>
          </a:p>
        </p:txBody>
      </p:sp>
      <p:grpSp>
        <p:nvGrpSpPr>
          <p:cNvPr id="31" name="Groupe 30"/>
          <p:cNvGrpSpPr/>
          <p:nvPr/>
        </p:nvGrpSpPr>
        <p:grpSpPr>
          <a:xfrm>
            <a:off x="539552" y="2060848"/>
            <a:ext cx="1949200" cy="2015907"/>
            <a:chOff x="467544" y="3381024"/>
            <a:chExt cx="1956111" cy="1972097"/>
          </a:xfrm>
        </p:grpSpPr>
        <p:grpSp>
          <p:nvGrpSpPr>
            <p:cNvPr id="16" name="Groupe 15"/>
            <p:cNvGrpSpPr/>
            <p:nvPr/>
          </p:nvGrpSpPr>
          <p:grpSpPr>
            <a:xfrm>
              <a:off x="845987" y="4118857"/>
              <a:ext cx="1214491" cy="543356"/>
              <a:chOff x="2104727" y="1846247"/>
              <a:chExt cx="1214491" cy="543356"/>
            </a:xfrm>
            <a:noFill/>
          </p:grpSpPr>
          <p:sp>
            <p:nvSpPr>
              <p:cNvPr id="18" name="Rectangle 17"/>
              <p:cNvSpPr/>
              <p:nvPr/>
            </p:nvSpPr>
            <p:spPr>
              <a:xfrm>
                <a:off x="2232245" y="1846247"/>
                <a:ext cx="1086973" cy="543356"/>
              </a:xfrm>
              <a:prstGeom prst="rect">
                <a:avLst/>
              </a:prstGeom>
              <a:grpFill/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Rectangle 18"/>
              <p:cNvSpPr/>
              <p:nvPr/>
            </p:nvSpPr>
            <p:spPr>
              <a:xfrm>
                <a:off x="2104727" y="1846247"/>
                <a:ext cx="1086973" cy="54335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CA" sz="2000" b="1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DHR</a:t>
                </a:r>
              </a:p>
            </p:txBody>
          </p:sp>
        </p:grpSp>
        <p:sp>
          <p:nvSpPr>
            <p:cNvPr id="17" name="Forme 16"/>
            <p:cNvSpPr/>
            <p:nvPr/>
          </p:nvSpPr>
          <p:spPr>
            <a:xfrm>
              <a:off x="467544" y="3381024"/>
              <a:ext cx="1956111" cy="1972097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20230295"/>
                <a:gd name="adj5" fmla="val 12500"/>
              </a:avLst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0" name="Arc plein 19"/>
          <p:cNvSpPr/>
          <p:nvPr/>
        </p:nvSpPr>
        <p:spPr>
          <a:xfrm>
            <a:off x="1187860" y="3418064"/>
            <a:ext cx="1634796" cy="1637570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" name="Groupe 20"/>
          <p:cNvGrpSpPr/>
          <p:nvPr/>
        </p:nvGrpSpPr>
        <p:grpSpPr>
          <a:xfrm>
            <a:off x="1508129" y="3805076"/>
            <a:ext cx="1326894" cy="775178"/>
            <a:chOff x="2536611" y="2969158"/>
            <a:chExt cx="1326894" cy="775178"/>
          </a:xfrm>
        </p:grpSpPr>
        <p:sp>
          <p:nvSpPr>
            <p:cNvPr id="22" name="Rectangle 21"/>
            <p:cNvSpPr/>
            <p:nvPr/>
          </p:nvSpPr>
          <p:spPr>
            <a:xfrm>
              <a:off x="2776532" y="2969158"/>
              <a:ext cx="1086973" cy="54335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536611" y="3200980"/>
              <a:ext cx="1086973" cy="543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CA" sz="24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RE</a:t>
              </a:r>
            </a:p>
          </p:txBody>
        </p:sp>
      </p:grpSp>
      <p:sp>
        <p:nvSpPr>
          <p:cNvPr id="44" name="ZoneTexte 43"/>
          <p:cNvSpPr txBox="1"/>
          <p:nvPr/>
        </p:nvSpPr>
        <p:spPr>
          <a:xfrm>
            <a:off x="3324331" y="5157192"/>
            <a:ext cx="1224136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fr-CA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Methodes</a:t>
            </a:r>
            <a:endParaRPr lang="fr-CA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716016" y="4695527"/>
            <a:ext cx="1334194" cy="46166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fr-CA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fr-CA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  <a:r>
              <a:rPr lang="fr-CA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2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Methodes</a:t>
            </a:r>
            <a:endParaRPr lang="fr-CA" sz="1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084993" y="4005064"/>
            <a:ext cx="314319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Inconsistency</a:t>
            </a:r>
            <a:r>
              <a:rPr lang="fr-CA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en-CA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677867" y="2780928"/>
            <a:ext cx="1879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fr-CA" sz="2000" b="1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exploited</a:t>
            </a:r>
            <a:endParaRPr lang="fr-CA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95536" y="1124744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0070C0"/>
                </a:solidFill>
              </a:rPr>
              <a:t>Nonlinear modeling of the hydrological processes</a:t>
            </a: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Problems</a:t>
            </a:r>
            <a:r>
              <a:rPr lang="nl-NL" altLang="en-US" sz="3600" dirty="0"/>
              <a:t> definition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4108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5" grpId="0"/>
      <p:bldP spid="45" grpId="1"/>
      <p:bldP spid="5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514" y="1268760"/>
            <a:ext cx="70310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</a:p>
          <a:p>
            <a:pPr marL="457200" indent="-457200">
              <a:buFont typeface="+mj-lt"/>
              <a:buAutoNum type="alphaUcPeriod"/>
            </a:pP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UcPeriod"/>
            </a:pP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611560" y="3076929"/>
            <a:ext cx="44249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Ignore sites with short data sets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Forme libre 40"/>
          <p:cNvSpPr/>
          <p:nvPr/>
        </p:nvSpPr>
        <p:spPr>
          <a:xfrm>
            <a:off x="4947441" y="2060848"/>
            <a:ext cx="3694617" cy="4248472"/>
          </a:xfrm>
          <a:custGeom>
            <a:avLst/>
            <a:gdLst>
              <a:gd name="connsiteX0" fmla="*/ 742950 w 4632429"/>
              <a:gd name="connsiteY0" fmla="*/ 419100 h 5581650"/>
              <a:gd name="connsiteX1" fmla="*/ 742950 w 4632429"/>
              <a:gd name="connsiteY1" fmla="*/ 419100 h 5581650"/>
              <a:gd name="connsiteX2" fmla="*/ 762000 w 4632429"/>
              <a:gd name="connsiteY2" fmla="*/ 247650 h 5581650"/>
              <a:gd name="connsiteX3" fmla="*/ 838200 w 4632429"/>
              <a:gd name="connsiteY3" fmla="*/ 209550 h 5581650"/>
              <a:gd name="connsiteX4" fmla="*/ 952500 w 4632429"/>
              <a:gd name="connsiteY4" fmla="*/ 171450 h 5581650"/>
              <a:gd name="connsiteX5" fmla="*/ 1028700 w 4632429"/>
              <a:gd name="connsiteY5" fmla="*/ 133350 h 5581650"/>
              <a:gd name="connsiteX6" fmla="*/ 1085850 w 4632429"/>
              <a:gd name="connsiteY6" fmla="*/ 95250 h 5581650"/>
              <a:gd name="connsiteX7" fmla="*/ 1143000 w 4632429"/>
              <a:gd name="connsiteY7" fmla="*/ 76200 h 5581650"/>
              <a:gd name="connsiteX8" fmla="*/ 1219200 w 4632429"/>
              <a:gd name="connsiteY8" fmla="*/ 19050 h 5581650"/>
              <a:gd name="connsiteX9" fmla="*/ 1276350 w 4632429"/>
              <a:gd name="connsiteY9" fmla="*/ 0 h 5581650"/>
              <a:gd name="connsiteX10" fmla="*/ 1733550 w 4632429"/>
              <a:gd name="connsiteY10" fmla="*/ 19050 h 5581650"/>
              <a:gd name="connsiteX11" fmla="*/ 1943100 w 4632429"/>
              <a:gd name="connsiteY11" fmla="*/ 114300 h 5581650"/>
              <a:gd name="connsiteX12" fmla="*/ 1943100 w 4632429"/>
              <a:gd name="connsiteY12" fmla="*/ 114300 h 5581650"/>
              <a:gd name="connsiteX13" fmla="*/ 2114550 w 4632429"/>
              <a:gd name="connsiteY13" fmla="*/ 171450 h 5581650"/>
              <a:gd name="connsiteX14" fmla="*/ 2190750 w 4632429"/>
              <a:gd name="connsiteY14" fmla="*/ 209550 h 5581650"/>
              <a:gd name="connsiteX15" fmla="*/ 2266950 w 4632429"/>
              <a:gd name="connsiteY15" fmla="*/ 228600 h 5581650"/>
              <a:gd name="connsiteX16" fmla="*/ 2324100 w 4632429"/>
              <a:gd name="connsiteY16" fmla="*/ 247650 h 5581650"/>
              <a:gd name="connsiteX17" fmla="*/ 2362200 w 4632429"/>
              <a:gd name="connsiteY17" fmla="*/ 304800 h 5581650"/>
              <a:gd name="connsiteX18" fmla="*/ 2419350 w 4632429"/>
              <a:gd name="connsiteY18" fmla="*/ 342900 h 5581650"/>
              <a:gd name="connsiteX19" fmla="*/ 2457450 w 4632429"/>
              <a:gd name="connsiteY19" fmla="*/ 419100 h 5581650"/>
              <a:gd name="connsiteX20" fmla="*/ 2495550 w 4632429"/>
              <a:gd name="connsiteY20" fmla="*/ 476250 h 5581650"/>
              <a:gd name="connsiteX21" fmla="*/ 2514600 w 4632429"/>
              <a:gd name="connsiteY21" fmla="*/ 838200 h 5581650"/>
              <a:gd name="connsiteX22" fmla="*/ 2533650 w 4632429"/>
              <a:gd name="connsiteY22" fmla="*/ 895350 h 5581650"/>
              <a:gd name="connsiteX23" fmla="*/ 2628900 w 4632429"/>
              <a:gd name="connsiteY23" fmla="*/ 990600 h 5581650"/>
              <a:gd name="connsiteX24" fmla="*/ 2743200 w 4632429"/>
              <a:gd name="connsiteY24" fmla="*/ 1104900 h 5581650"/>
              <a:gd name="connsiteX25" fmla="*/ 2781300 w 4632429"/>
              <a:gd name="connsiteY25" fmla="*/ 1162050 h 5581650"/>
              <a:gd name="connsiteX26" fmla="*/ 2895600 w 4632429"/>
              <a:gd name="connsiteY26" fmla="*/ 1238250 h 5581650"/>
              <a:gd name="connsiteX27" fmla="*/ 3048000 w 4632429"/>
              <a:gd name="connsiteY27" fmla="*/ 1333500 h 5581650"/>
              <a:gd name="connsiteX28" fmla="*/ 3143250 w 4632429"/>
              <a:gd name="connsiteY28" fmla="*/ 1352550 h 5581650"/>
              <a:gd name="connsiteX29" fmla="*/ 3371850 w 4632429"/>
              <a:gd name="connsiteY29" fmla="*/ 1333500 h 5581650"/>
              <a:gd name="connsiteX30" fmla="*/ 3429000 w 4632429"/>
              <a:gd name="connsiteY30" fmla="*/ 1314450 h 5581650"/>
              <a:gd name="connsiteX31" fmla="*/ 3600450 w 4632429"/>
              <a:gd name="connsiteY31" fmla="*/ 1333500 h 5581650"/>
              <a:gd name="connsiteX32" fmla="*/ 3810000 w 4632429"/>
              <a:gd name="connsiteY32" fmla="*/ 1371600 h 5581650"/>
              <a:gd name="connsiteX33" fmla="*/ 3943350 w 4632429"/>
              <a:gd name="connsiteY33" fmla="*/ 1524000 h 5581650"/>
              <a:gd name="connsiteX34" fmla="*/ 3981450 w 4632429"/>
              <a:gd name="connsiteY34" fmla="*/ 1581150 h 5581650"/>
              <a:gd name="connsiteX35" fmla="*/ 4019550 w 4632429"/>
              <a:gd name="connsiteY35" fmla="*/ 1638300 h 5581650"/>
              <a:gd name="connsiteX36" fmla="*/ 4133850 w 4632429"/>
              <a:gd name="connsiteY36" fmla="*/ 1714500 h 5581650"/>
              <a:gd name="connsiteX37" fmla="*/ 4248150 w 4632429"/>
              <a:gd name="connsiteY37" fmla="*/ 1790700 h 5581650"/>
              <a:gd name="connsiteX38" fmla="*/ 4305300 w 4632429"/>
              <a:gd name="connsiteY38" fmla="*/ 1828800 h 5581650"/>
              <a:gd name="connsiteX39" fmla="*/ 4343400 w 4632429"/>
              <a:gd name="connsiteY39" fmla="*/ 1885950 h 5581650"/>
              <a:gd name="connsiteX40" fmla="*/ 4400550 w 4632429"/>
              <a:gd name="connsiteY40" fmla="*/ 1962150 h 5581650"/>
              <a:gd name="connsiteX41" fmla="*/ 4438650 w 4632429"/>
              <a:gd name="connsiteY41" fmla="*/ 2076450 h 5581650"/>
              <a:gd name="connsiteX42" fmla="*/ 4457700 w 4632429"/>
              <a:gd name="connsiteY42" fmla="*/ 2438400 h 5581650"/>
              <a:gd name="connsiteX43" fmla="*/ 4476750 w 4632429"/>
              <a:gd name="connsiteY43" fmla="*/ 2495550 h 5581650"/>
              <a:gd name="connsiteX44" fmla="*/ 4533900 w 4632429"/>
              <a:gd name="connsiteY44" fmla="*/ 2552700 h 5581650"/>
              <a:gd name="connsiteX45" fmla="*/ 4629150 w 4632429"/>
              <a:gd name="connsiteY45" fmla="*/ 2857500 h 5581650"/>
              <a:gd name="connsiteX46" fmla="*/ 4610100 w 4632429"/>
              <a:gd name="connsiteY46" fmla="*/ 2952750 h 5581650"/>
              <a:gd name="connsiteX47" fmla="*/ 4476750 w 4632429"/>
              <a:gd name="connsiteY47" fmla="*/ 3028950 h 5581650"/>
              <a:gd name="connsiteX48" fmla="*/ 4400550 w 4632429"/>
              <a:gd name="connsiteY48" fmla="*/ 3105150 h 5581650"/>
              <a:gd name="connsiteX49" fmla="*/ 4362450 w 4632429"/>
              <a:gd name="connsiteY49" fmla="*/ 3181350 h 5581650"/>
              <a:gd name="connsiteX50" fmla="*/ 4324350 w 4632429"/>
              <a:gd name="connsiteY50" fmla="*/ 3333750 h 5581650"/>
              <a:gd name="connsiteX51" fmla="*/ 4305300 w 4632429"/>
              <a:gd name="connsiteY51" fmla="*/ 3733800 h 5581650"/>
              <a:gd name="connsiteX52" fmla="*/ 4229100 w 4632429"/>
              <a:gd name="connsiteY52" fmla="*/ 3829050 h 5581650"/>
              <a:gd name="connsiteX53" fmla="*/ 4095750 w 4632429"/>
              <a:gd name="connsiteY53" fmla="*/ 3848100 h 5581650"/>
              <a:gd name="connsiteX54" fmla="*/ 4057650 w 4632429"/>
              <a:gd name="connsiteY54" fmla="*/ 4171950 h 5581650"/>
              <a:gd name="connsiteX55" fmla="*/ 4019550 w 4632429"/>
              <a:gd name="connsiteY55" fmla="*/ 4248150 h 5581650"/>
              <a:gd name="connsiteX56" fmla="*/ 3943350 w 4632429"/>
              <a:gd name="connsiteY56" fmla="*/ 4400550 h 5581650"/>
              <a:gd name="connsiteX57" fmla="*/ 3886200 w 4632429"/>
              <a:gd name="connsiteY57" fmla="*/ 4476750 h 5581650"/>
              <a:gd name="connsiteX58" fmla="*/ 3848100 w 4632429"/>
              <a:gd name="connsiteY58" fmla="*/ 4552950 h 5581650"/>
              <a:gd name="connsiteX59" fmla="*/ 3790950 w 4632429"/>
              <a:gd name="connsiteY59" fmla="*/ 4686300 h 5581650"/>
              <a:gd name="connsiteX60" fmla="*/ 3390900 w 4632429"/>
              <a:gd name="connsiteY60" fmla="*/ 4953000 h 5581650"/>
              <a:gd name="connsiteX61" fmla="*/ 3257550 w 4632429"/>
              <a:gd name="connsiteY61" fmla="*/ 5010150 h 5581650"/>
              <a:gd name="connsiteX62" fmla="*/ 3162300 w 4632429"/>
              <a:gd name="connsiteY62" fmla="*/ 5067300 h 5581650"/>
              <a:gd name="connsiteX63" fmla="*/ 3067050 w 4632429"/>
              <a:gd name="connsiteY63" fmla="*/ 5105400 h 5581650"/>
              <a:gd name="connsiteX64" fmla="*/ 3009900 w 4632429"/>
              <a:gd name="connsiteY64" fmla="*/ 5143500 h 5581650"/>
              <a:gd name="connsiteX65" fmla="*/ 2933700 w 4632429"/>
              <a:gd name="connsiteY65" fmla="*/ 5181600 h 5581650"/>
              <a:gd name="connsiteX66" fmla="*/ 2895600 w 4632429"/>
              <a:gd name="connsiteY66" fmla="*/ 5238750 h 5581650"/>
              <a:gd name="connsiteX67" fmla="*/ 2552700 w 4632429"/>
              <a:gd name="connsiteY67" fmla="*/ 5505450 h 5581650"/>
              <a:gd name="connsiteX68" fmla="*/ 2476500 w 4632429"/>
              <a:gd name="connsiteY68" fmla="*/ 5562600 h 5581650"/>
              <a:gd name="connsiteX69" fmla="*/ 2381250 w 4632429"/>
              <a:gd name="connsiteY69" fmla="*/ 5581650 h 5581650"/>
              <a:gd name="connsiteX70" fmla="*/ 2171700 w 4632429"/>
              <a:gd name="connsiteY70" fmla="*/ 5524500 h 5581650"/>
              <a:gd name="connsiteX71" fmla="*/ 2152650 w 4632429"/>
              <a:gd name="connsiteY71" fmla="*/ 5372100 h 5581650"/>
              <a:gd name="connsiteX72" fmla="*/ 2133600 w 4632429"/>
              <a:gd name="connsiteY72" fmla="*/ 5238750 h 5581650"/>
              <a:gd name="connsiteX73" fmla="*/ 2095500 w 4632429"/>
              <a:gd name="connsiteY73" fmla="*/ 5181600 h 5581650"/>
              <a:gd name="connsiteX74" fmla="*/ 1943100 w 4632429"/>
              <a:gd name="connsiteY74" fmla="*/ 5162550 h 5581650"/>
              <a:gd name="connsiteX75" fmla="*/ 1809750 w 4632429"/>
              <a:gd name="connsiteY75" fmla="*/ 5143500 h 5581650"/>
              <a:gd name="connsiteX76" fmla="*/ 1619250 w 4632429"/>
              <a:gd name="connsiteY76" fmla="*/ 5086350 h 5581650"/>
              <a:gd name="connsiteX77" fmla="*/ 1447800 w 4632429"/>
              <a:gd name="connsiteY77" fmla="*/ 5067300 h 5581650"/>
              <a:gd name="connsiteX78" fmla="*/ 1352550 w 4632429"/>
              <a:gd name="connsiteY78" fmla="*/ 5010150 h 5581650"/>
              <a:gd name="connsiteX79" fmla="*/ 1295400 w 4632429"/>
              <a:gd name="connsiteY79" fmla="*/ 4991100 h 5581650"/>
              <a:gd name="connsiteX80" fmla="*/ 1219200 w 4632429"/>
              <a:gd name="connsiteY80" fmla="*/ 4933950 h 5581650"/>
              <a:gd name="connsiteX81" fmla="*/ 1085850 w 4632429"/>
              <a:gd name="connsiteY81" fmla="*/ 4895850 h 5581650"/>
              <a:gd name="connsiteX82" fmla="*/ 914400 w 4632429"/>
              <a:gd name="connsiteY82" fmla="*/ 4838700 h 5581650"/>
              <a:gd name="connsiteX83" fmla="*/ 762000 w 4632429"/>
              <a:gd name="connsiteY83" fmla="*/ 4705350 h 5581650"/>
              <a:gd name="connsiteX84" fmla="*/ 685800 w 4632429"/>
              <a:gd name="connsiteY84" fmla="*/ 4591050 h 5581650"/>
              <a:gd name="connsiteX85" fmla="*/ 647700 w 4632429"/>
              <a:gd name="connsiteY85" fmla="*/ 4457700 h 5581650"/>
              <a:gd name="connsiteX86" fmla="*/ 609600 w 4632429"/>
              <a:gd name="connsiteY86" fmla="*/ 4362450 h 5581650"/>
              <a:gd name="connsiteX87" fmla="*/ 552450 w 4632429"/>
              <a:gd name="connsiteY87" fmla="*/ 4229100 h 5581650"/>
              <a:gd name="connsiteX88" fmla="*/ 533400 w 4632429"/>
              <a:gd name="connsiteY88" fmla="*/ 4133850 h 5581650"/>
              <a:gd name="connsiteX89" fmla="*/ 361950 w 4632429"/>
              <a:gd name="connsiteY89" fmla="*/ 3981450 h 5581650"/>
              <a:gd name="connsiteX90" fmla="*/ 266700 w 4632429"/>
              <a:gd name="connsiteY90" fmla="*/ 3867150 h 5581650"/>
              <a:gd name="connsiteX91" fmla="*/ 152400 w 4632429"/>
              <a:gd name="connsiteY91" fmla="*/ 3790950 h 5581650"/>
              <a:gd name="connsiteX92" fmla="*/ 76200 w 4632429"/>
              <a:gd name="connsiteY92" fmla="*/ 3771900 h 5581650"/>
              <a:gd name="connsiteX93" fmla="*/ 19050 w 4632429"/>
              <a:gd name="connsiteY93" fmla="*/ 3695700 h 5581650"/>
              <a:gd name="connsiteX94" fmla="*/ 0 w 4632429"/>
              <a:gd name="connsiteY94" fmla="*/ 3600450 h 5581650"/>
              <a:gd name="connsiteX95" fmla="*/ 19050 w 4632429"/>
              <a:gd name="connsiteY95" fmla="*/ 3390900 h 5581650"/>
              <a:gd name="connsiteX96" fmla="*/ 57150 w 4632429"/>
              <a:gd name="connsiteY96" fmla="*/ 3333750 h 5581650"/>
              <a:gd name="connsiteX97" fmla="*/ 990600 w 4632429"/>
              <a:gd name="connsiteY97" fmla="*/ 2762250 h 5581650"/>
              <a:gd name="connsiteX98" fmla="*/ 1104900 w 4632429"/>
              <a:gd name="connsiteY98" fmla="*/ 2743200 h 5581650"/>
              <a:gd name="connsiteX99" fmla="*/ 1047750 w 4632429"/>
              <a:gd name="connsiteY99" fmla="*/ 2609850 h 5581650"/>
              <a:gd name="connsiteX100" fmla="*/ 1009650 w 4632429"/>
              <a:gd name="connsiteY100" fmla="*/ 2514600 h 5581650"/>
              <a:gd name="connsiteX101" fmla="*/ 990600 w 4632429"/>
              <a:gd name="connsiteY101" fmla="*/ 2324100 h 5581650"/>
              <a:gd name="connsiteX102" fmla="*/ 952500 w 4632429"/>
              <a:gd name="connsiteY102" fmla="*/ 2266950 h 5581650"/>
              <a:gd name="connsiteX103" fmla="*/ 647700 w 4632429"/>
              <a:gd name="connsiteY103" fmla="*/ 2209800 h 5581650"/>
              <a:gd name="connsiteX104" fmla="*/ 628650 w 4632429"/>
              <a:gd name="connsiteY104" fmla="*/ 1981200 h 5581650"/>
              <a:gd name="connsiteX105" fmla="*/ 514350 w 4632429"/>
              <a:gd name="connsiteY105" fmla="*/ 1943100 h 5581650"/>
              <a:gd name="connsiteX106" fmla="*/ 381000 w 4632429"/>
              <a:gd name="connsiteY106" fmla="*/ 1866900 h 5581650"/>
              <a:gd name="connsiteX107" fmla="*/ 323850 w 4632429"/>
              <a:gd name="connsiteY107" fmla="*/ 1809750 h 5581650"/>
              <a:gd name="connsiteX108" fmla="*/ 266700 w 4632429"/>
              <a:gd name="connsiteY108" fmla="*/ 762000 h 5581650"/>
              <a:gd name="connsiteX109" fmla="*/ 228600 w 4632429"/>
              <a:gd name="connsiteY109" fmla="*/ 685800 h 5581650"/>
              <a:gd name="connsiteX110" fmla="*/ 190500 w 4632429"/>
              <a:gd name="connsiteY110" fmla="*/ 571500 h 5581650"/>
              <a:gd name="connsiteX111" fmla="*/ 209550 w 4632429"/>
              <a:gd name="connsiteY111" fmla="*/ 381000 h 5581650"/>
              <a:gd name="connsiteX112" fmla="*/ 438150 w 4632429"/>
              <a:gd name="connsiteY112" fmla="*/ 361950 h 5581650"/>
              <a:gd name="connsiteX113" fmla="*/ 533400 w 4632429"/>
              <a:gd name="connsiteY113" fmla="*/ 476250 h 5581650"/>
              <a:gd name="connsiteX114" fmla="*/ 590550 w 4632429"/>
              <a:gd name="connsiteY114" fmla="*/ 495300 h 5581650"/>
              <a:gd name="connsiteX115" fmla="*/ 647700 w 4632429"/>
              <a:gd name="connsiteY115" fmla="*/ 476250 h 5581650"/>
              <a:gd name="connsiteX116" fmla="*/ 742950 w 4632429"/>
              <a:gd name="connsiteY116" fmla="*/ 41910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32429" h="5581650">
                <a:moveTo>
                  <a:pt x="742950" y="419100"/>
                </a:moveTo>
                <a:lnTo>
                  <a:pt x="742950" y="419100"/>
                </a:lnTo>
                <a:cubicBezTo>
                  <a:pt x="749300" y="361950"/>
                  <a:pt x="738206" y="299998"/>
                  <a:pt x="762000" y="247650"/>
                </a:cubicBezTo>
                <a:cubicBezTo>
                  <a:pt x="773751" y="221797"/>
                  <a:pt x="811833" y="220097"/>
                  <a:pt x="838200" y="209550"/>
                </a:cubicBezTo>
                <a:cubicBezTo>
                  <a:pt x="875488" y="194635"/>
                  <a:pt x="916579" y="189411"/>
                  <a:pt x="952500" y="171450"/>
                </a:cubicBezTo>
                <a:cubicBezTo>
                  <a:pt x="977900" y="158750"/>
                  <a:pt x="1004044" y="147439"/>
                  <a:pt x="1028700" y="133350"/>
                </a:cubicBezTo>
                <a:cubicBezTo>
                  <a:pt x="1048579" y="121991"/>
                  <a:pt x="1065372" y="105489"/>
                  <a:pt x="1085850" y="95250"/>
                </a:cubicBezTo>
                <a:cubicBezTo>
                  <a:pt x="1103811" y="86270"/>
                  <a:pt x="1123950" y="82550"/>
                  <a:pt x="1143000" y="76200"/>
                </a:cubicBezTo>
                <a:cubicBezTo>
                  <a:pt x="1168400" y="57150"/>
                  <a:pt x="1191633" y="34802"/>
                  <a:pt x="1219200" y="19050"/>
                </a:cubicBezTo>
                <a:cubicBezTo>
                  <a:pt x="1236635" y="9087"/>
                  <a:pt x="1256270" y="0"/>
                  <a:pt x="1276350" y="0"/>
                </a:cubicBezTo>
                <a:cubicBezTo>
                  <a:pt x="1428882" y="0"/>
                  <a:pt x="1581150" y="12700"/>
                  <a:pt x="1733550" y="19050"/>
                </a:cubicBezTo>
                <a:cubicBezTo>
                  <a:pt x="1873701" y="47080"/>
                  <a:pt x="1801859" y="20139"/>
                  <a:pt x="1943100" y="114300"/>
                </a:cubicBezTo>
                <a:lnTo>
                  <a:pt x="1943100" y="114300"/>
                </a:lnTo>
                <a:lnTo>
                  <a:pt x="2114550" y="171450"/>
                </a:lnTo>
                <a:cubicBezTo>
                  <a:pt x="2141491" y="180430"/>
                  <a:pt x="2164160" y="199579"/>
                  <a:pt x="2190750" y="209550"/>
                </a:cubicBezTo>
                <a:cubicBezTo>
                  <a:pt x="2215265" y="218743"/>
                  <a:pt x="2241776" y="221407"/>
                  <a:pt x="2266950" y="228600"/>
                </a:cubicBezTo>
                <a:cubicBezTo>
                  <a:pt x="2286258" y="234117"/>
                  <a:pt x="2305050" y="241300"/>
                  <a:pt x="2324100" y="247650"/>
                </a:cubicBezTo>
                <a:cubicBezTo>
                  <a:pt x="2336800" y="266700"/>
                  <a:pt x="2346011" y="288611"/>
                  <a:pt x="2362200" y="304800"/>
                </a:cubicBezTo>
                <a:cubicBezTo>
                  <a:pt x="2378389" y="320989"/>
                  <a:pt x="2404693" y="325311"/>
                  <a:pt x="2419350" y="342900"/>
                </a:cubicBezTo>
                <a:cubicBezTo>
                  <a:pt x="2437530" y="364716"/>
                  <a:pt x="2443361" y="394444"/>
                  <a:pt x="2457450" y="419100"/>
                </a:cubicBezTo>
                <a:cubicBezTo>
                  <a:pt x="2468809" y="438979"/>
                  <a:pt x="2482850" y="457200"/>
                  <a:pt x="2495550" y="476250"/>
                </a:cubicBezTo>
                <a:cubicBezTo>
                  <a:pt x="2501900" y="596900"/>
                  <a:pt x="2503662" y="717879"/>
                  <a:pt x="2514600" y="838200"/>
                </a:cubicBezTo>
                <a:cubicBezTo>
                  <a:pt x="2516418" y="858198"/>
                  <a:pt x="2524670" y="877389"/>
                  <a:pt x="2533650" y="895350"/>
                </a:cubicBezTo>
                <a:cubicBezTo>
                  <a:pt x="2576830" y="981710"/>
                  <a:pt x="2560320" y="929640"/>
                  <a:pt x="2628900" y="990600"/>
                </a:cubicBezTo>
                <a:cubicBezTo>
                  <a:pt x="2669172" y="1026397"/>
                  <a:pt x="2713312" y="1060068"/>
                  <a:pt x="2743200" y="1104900"/>
                </a:cubicBezTo>
                <a:cubicBezTo>
                  <a:pt x="2755900" y="1123950"/>
                  <a:pt x="2764070" y="1146973"/>
                  <a:pt x="2781300" y="1162050"/>
                </a:cubicBezTo>
                <a:cubicBezTo>
                  <a:pt x="2815761" y="1192203"/>
                  <a:pt x="2858968" y="1210776"/>
                  <a:pt x="2895600" y="1238250"/>
                </a:cubicBezTo>
                <a:cubicBezTo>
                  <a:pt x="2947741" y="1277356"/>
                  <a:pt x="2985241" y="1312580"/>
                  <a:pt x="3048000" y="1333500"/>
                </a:cubicBezTo>
                <a:cubicBezTo>
                  <a:pt x="3078717" y="1343739"/>
                  <a:pt x="3111500" y="1346200"/>
                  <a:pt x="3143250" y="1352550"/>
                </a:cubicBezTo>
                <a:cubicBezTo>
                  <a:pt x="3219450" y="1346200"/>
                  <a:pt x="3296057" y="1343606"/>
                  <a:pt x="3371850" y="1333500"/>
                </a:cubicBezTo>
                <a:cubicBezTo>
                  <a:pt x="3391754" y="1330846"/>
                  <a:pt x="3408920" y="1314450"/>
                  <a:pt x="3429000" y="1314450"/>
                </a:cubicBezTo>
                <a:cubicBezTo>
                  <a:pt x="3486502" y="1314450"/>
                  <a:pt x="3543453" y="1325900"/>
                  <a:pt x="3600450" y="1333500"/>
                </a:cubicBezTo>
                <a:cubicBezTo>
                  <a:pt x="3673569" y="1343249"/>
                  <a:pt x="3738168" y="1357234"/>
                  <a:pt x="3810000" y="1371600"/>
                </a:cubicBezTo>
                <a:cubicBezTo>
                  <a:pt x="3905250" y="1435100"/>
                  <a:pt x="3854450" y="1390650"/>
                  <a:pt x="3943350" y="1524000"/>
                </a:cubicBezTo>
                <a:lnTo>
                  <a:pt x="3981450" y="1581150"/>
                </a:lnTo>
                <a:cubicBezTo>
                  <a:pt x="3994150" y="1600200"/>
                  <a:pt x="4000500" y="1625600"/>
                  <a:pt x="4019550" y="1638300"/>
                </a:cubicBezTo>
                <a:lnTo>
                  <a:pt x="4133850" y="1714500"/>
                </a:lnTo>
                <a:cubicBezTo>
                  <a:pt x="4276548" y="1809632"/>
                  <a:pt x="4112261" y="1745404"/>
                  <a:pt x="4248150" y="1790700"/>
                </a:cubicBezTo>
                <a:cubicBezTo>
                  <a:pt x="4267200" y="1803400"/>
                  <a:pt x="4289111" y="1812611"/>
                  <a:pt x="4305300" y="1828800"/>
                </a:cubicBezTo>
                <a:cubicBezTo>
                  <a:pt x="4321489" y="1844989"/>
                  <a:pt x="4330092" y="1867319"/>
                  <a:pt x="4343400" y="1885950"/>
                </a:cubicBezTo>
                <a:cubicBezTo>
                  <a:pt x="4361854" y="1911786"/>
                  <a:pt x="4381500" y="1936750"/>
                  <a:pt x="4400550" y="1962150"/>
                </a:cubicBezTo>
                <a:cubicBezTo>
                  <a:pt x="4413250" y="2000250"/>
                  <a:pt x="4436539" y="2036345"/>
                  <a:pt x="4438650" y="2076450"/>
                </a:cubicBezTo>
                <a:cubicBezTo>
                  <a:pt x="4445000" y="2197100"/>
                  <a:pt x="4446762" y="2318079"/>
                  <a:pt x="4457700" y="2438400"/>
                </a:cubicBezTo>
                <a:cubicBezTo>
                  <a:pt x="4459518" y="2458398"/>
                  <a:pt x="4465611" y="2478842"/>
                  <a:pt x="4476750" y="2495550"/>
                </a:cubicBezTo>
                <a:cubicBezTo>
                  <a:pt x="4491694" y="2517966"/>
                  <a:pt x="4514850" y="2533650"/>
                  <a:pt x="4533900" y="2552700"/>
                </a:cubicBezTo>
                <a:cubicBezTo>
                  <a:pt x="4565650" y="2654300"/>
                  <a:pt x="4650026" y="2753122"/>
                  <a:pt x="4629150" y="2857500"/>
                </a:cubicBezTo>
                <a:cubicBezTo>
                  <a:pt x="4622800" y="2889250"/>
                  <a:pt x="4626164" y="2924637"/>
                  <a:pt x="4610100" y="2952750"/>
                </a:cubicBezTo>
                <a:cubicBezTo>
                  <a:pt x="4597345" y="2975070"/>
                  <a:pt x="4489055" y="3019722"/>
                  <a:pt x="4476750" y="3028950"/>
                </a:cubicBezTo>
                <a:cubicBezTo>
                  <a:pt x="4448013" y="3050503"/>
                  <a:pt x="4422103" y="3076413"/>
                  <a:pt x="4400550" y="3105150"/>
                </a:cubicBezTo>
                <a:cubicBezTo>
                  <a:pt x="4383511" y="3127868"/>
                  <a:pt x="4373637" y="3155248"/>
                  <a:pt x="4362450" y="3181350"/>
                </a:cubicBezTo>
                <a:cubicBezTo>
                  <a:pt x="4340483" y="3232606"/>
                  <a:pt x="4335531" y="3277843"/>
                  <a:pt x="4324350" y="3333750"/>
                </a:cubicBezTo>
                <a:cubicBezTo>
                  <a:pt x="4318000" y="3467100"/>
                  <a:pt x="4316387" y="3600760"/>
                  <a:pt x="4305300" y="3733800"/>
                </a:cubicBezTo>
                <a:cubicBezTo>
                  <a:pt x="4301263" y="3782243"/>
                  <a:pt x="4277585" y="3814504"/>
                  <a:pt x="4229100" y="3829050"/>
                </a:cubicBezTo>
                <a:cubicBezTo>
                  <a:pt x="4186092" y="3841952"/>
                  <a:pt x="4140200" y="3841750"/>
                  <a:pt x="4095750" y="3848100"/>
                </a:cubicBezTo>
                <a:cubicBezTo>
                  <a:pt x="4091878" y="3894564"/>
                  <a:pt x="4084130" y="4092510"/>
                  <a:pt x="4057650" y="4171950"/>
                </a:cubicBezTo>
                <a:cubicBezTo>
                  <a:pt x="4048670" y="4198891"/>
                  <a:pt x="4030737" y="4222048"/>
                  <a:pt x="4019550" y="4248150"/>
                </a:cubicBezTo>
                <a:cubicBezTo>
                  <a:pt x="3971503" y="4360259"/>
                  <a:pt x="4042708" y="4251513"/>
                  <a:pt x="3943350" y="4400550"/>
                </a:cubicBezTo>
                <a:cubicBezTo>
                  <a:pt x="3925738" y="4426968"/>
                  <a:pt x="3903027" y="4449826"/>
                  <a:pt x="3886200" y="4476750"/>
                </a:cubicBezTo>
                <a:cubicBezTo>
                  <a:pt x="3871149" y="4500832"/>
                  <a:pt x="3858071" y="4526360"/>
                  <a:pt x="3848100" y="4552950"/>
                </a:cubicBezTo>
                <a:cubicBezTo>
                  <a:pt x="3821868" y="4622903"/>
                  <a:pt x="3844998" y="4632252"/>
                  <a:pt x="3790950" y="4686300"/>
                </a:cubicBezTo>
                <a:cubicBezTo>
                  <a:pt x="3674497" y="4802753"/>
                  <a:pt x="3532875" y="4867815"/>
                  <a:pt x="3390900" y="4953000"/>
                </a:cubicBezTo>
                <a:cubicBezTo>
                  <a:pt x="3349432" y="4977881"/>
                  <a:pt x="3300805" y="4988523"/>
                  <a:pt x="3257550" y="5010150"/>
                </a:cubicBezTo>
                <a:cubicBezTo>
                  <a:pt x="3224432" y="5026709"/>
                  <a:pt x="3195418" y="5050741"/>
                  <a:pt x="3162300" y="5067300"/>
                </a:cubicBezTo>
                <a:cubicBezTo>
                  <a:pt x="3131714" y="5082593"/>
                  <a:pt x="3097636" y="5090107"/>
                  <a:pt x="3067050" y="5105400"/>
                </a:cubicBezTo>
                <a:cubicBezTo>
                  <a:pt x="3046572" y="5115639"/>
                  <a:pt x="3029779" y="5132141"/>
                  <a:pt x="3009900" y="5143500"/>
                </a:cubicBezTo>
                <a:cubicBezTo>
                  <a:pt x="2985244" y="5157589"/>
                  <a:pt x="2959100" y="5168900"/>
                  <a:pt x="2933700" y="5181600"/>
                </a:cubicBezTo>
                <a:cubicBezTo>
                  <a:pt x="2921000" y="5200650"/>
                  <a:pt x="2912377" y="5223171"/>
                  <a:pt x="2895600" y="5238750"/>
                </a:cubicBezTo>
                <a:cubicBezTo>
                  <a:pt x="2679551" y="5439367"/>
                  <a:pt x="2727498" y="5383092"/>
                  <a:pt x="2552700" y="5505450"/>
                </a:cubicBezTo>
                <a:cubicBezTo>
                  <a:pt x="2526689" y="5523657"/>
                  <a:pt x="2505514" y="5549705"/>
                  <a:pt x="2476500" y="5562600"/>
                </a:cubicBezTo>
                <a:cubicBezTo>
                  <a:pt x="2446912" y="5575750"/>
                  <a:pt x="2413000" y="5575300"/>
                  <a:pt x="2381250" y="5581650"/>
                </a:cubicBezTo>
                <a:cubicBezTo>
                  <a:pt x="2311400" y="5562600"/>
                  <a:pt x="2225071" y="5573423"/>
                  <a:pt x="2171700" y="5524500"/>
                </a:cubicBezTo>
                <a:cubicBezTo>
                  <a:pt x="2133961" y="5489906"/>
                  <a:pt x="2159416" y="5422846"/>
                  <a:pt x="2152650" y="5372100"/>
                </a:cubicBezTo>
                <a:cubicBezTo>
                  <a:pt x="2146716" y="5327593"/>
                  <a:pt x="2146502" y="5281758"/>
                  <a:pt x="2133600" y="5238750"/>
                </a:cubicBezTo>
                <a:cubicBezTo>
                  <a:pt x="2127021" y="5216820"/>
                  <a:pt x="2116758" y="5190103"/>
                  <a:pt x="2095500" y="5181600"/>
                </a:cubicBezTo>
                <a:cubicBezTo>
                  <a:pt x="2047966" y="5162587"/>
                  <a:pt x="1993846" y="5169316"/>
                  <a:pt x="1943100" y="5162550"/>
                </a:cubicBezTo>
                <a:lnTo>
                  <a:pt x="1809750" y="5143500"/>
                </a:lnTo>
                <a:cubicBezTo>
                  <a:pt x="1765246" y="5128665"/>
                  <a:pt x="1672718" y="5094576"/>
                  <a:pt x="1619250" y="5086350"/>
                </a:cubicBezTo>
                <a:cubicBezTo>
                  <a:pt x="1562417" y="5077606"/>
                  <a:pt x="1504950" y="5073650"/>
                  <a:pt x="1447800" y="5067300"/>
                </a:cubicBezTo>
                <a:cubicBezTo>
                  <a:pt x="1416050" y="5048250"/>
                  <a:pt x="1385668" y="5026709"/>
                  <a:pt x="1352550" y="5010150"/>
                </a:cubicBezTo>
                <a:cubicBezTo>
                  <a:pt x="1334589" y="5001170"/>
                  <a:pt x="1312835" y="5001063"/>
                  <a:pt x="1295400" y="4991100"/>
                </a:cubicBezTo>
                <a:cubicBezTo>
                  <a:pt x="1267833" y="4975348"/>
                  <a:pt x="1248104" y="4947088"/>
                  <a:pt x="1219200" y="4933950"/>
                </a:cubicBezTo>
                <a:cubicBezTo>
                  <a:pt x="1177115" y="4914820"/>
                  <a:pt x="1129706" y="4910469"/>
                  <a:pt x="1085850" y="4895850"/>
                </a:cubicBezTo>
                <a:cubicBezTo>
                  <a:pt x="870644" y="4824115"/>
                  <a:pt x="1097006" y="4884352"/>
                  <a:pt x="914400" y="4838700"/>
                </a:cubicBezTo>
                <a:cubicBezTo>
                  <a:pt x="853061" y="4792696"/>
                  <a:pt x="811325" y="4767007"/>
                  <a:pt x="762000" y="4705350"/>
                </a:cubicBezTo>
                <a:cubicBezTo>
                  <a:pt x="733395" y="4669594"/>
                  <a:pt x="685800" y="4591050"/>
                  <a:pt x="685800" y="4591050"/>
                </a:cubicBezTo>
                <a:cubicBezTo>
                  <a:pt x="670788" y="4531002"/>
                  <a:pt x="668197" y="4512359"/>
                  <a:pt x="647700" y="4457700"/>
                </a:cubicBezTo>
                <a:cubicBezTo>
                  <a:pt x="635693" y="4425681"/>
                  <a:pt x="621607" y="4394469"/>
                  <a:pt x="609600" y="4362450"/>
                </a:cubicBezTo>
                <a:cubicBezTo>
                  <a:pt x="567555" y="4250329"/>
                  <a:pt x="619351" y="4362901"/>
                  <a:pt x="552450" y="4229100"/>
                </a:cubicBezTo>
                <a:cubicBezTo>
                  <a:pt x="546100" y="4197350"/>
                  <a:pt x="547880" y="4162810"/>
                  <a:pt x="533400" y="4133850"/>
                </a:cubicBezTo>
                <a:cubicBezTo>
                  <a:pt x="487282" y="4041615"/>
                  <a:pt x="443608" y="4030445"/>
                  <a:pt x="361950" y="3981450"/>
                </a:cubicBezTo>
                <a:cubicBezTo>
                  <a:pt x="328083" y="3930650"/>
                  <a:pt x="317473" y="3906640"/>
                  <a:pt x="266700" y="3867150"/>
                </a:cubicBezTo>
                <a:cubicBezTo>
                  <a:pt x="230555" y="3839037"/>
                  <a:pt x="196823" y="3802056"/>
                  <a:pt x="152400" y="3790950"/>
                </a:cubicBezTo>
                <a:lnTo>
                  <a:pt x="76200" y="3771900"/>
                </a:lnTo>
                <a:cubicBezTo>
                  <a:pt x="57150" y="3746500"/>
                  <a:pt x="31945" y="3724714"/>
                  <a:pt x="19050" y="3695700"/>
                </a:cubicBezTo>
                <a:cubicBezTo>
                  <a:pt x="5900" y="3666112"/>
                  <a:pt x="0" y="3632829"/>
                  <a:pt x="0" y="3600450"/>
                </a:cubicBezTo>
                <a:cubicBezTo>
                  <a:pt x="0" y="3530312"/>
                  <a:pt x="4354" y="3459481"/>
                  <a:pt x="19050" y="3390900"/>
                </a:cubicBezTo>
                <a:cubicBezTo>
                  <a:pt x="23847" y="3368513"/>
                  <a:pt x="37928" y="3346188"/>
                  <a:pt x="57150" y="3333750"/>
                </a:cubicBezTo>
                <a:cubicBezTo>
                  <a:pt x="363455" y="3135553"/>
                  <a:pt x="672773" y="2941389"/>
                  <a:pt x="990600" y="2762250"/>
                </a:cubicBezTo>
                <a:cubicBezTo>
                  <a:pt x="1024249" y="2743284"/>
                  <a:pt x="1066800" y="2749550"/>
                  <a:pt x="1104900" y="2743200"/>
                </a:cubicBezTo>
                <a:cubicBezTo>
                  <a:pt x="1065773" y="2625818"/>
                  <a:pt x="1110524" y="2751091"/>
                  <a:pt x="1047750" y="2609850"/>
                </a:cubicBezTo>
                <a:cubicBezTo>
                  <a:pt x="1033862" y="2578601"/>
                  <a:pt x="1022350" y="2546350"/>
                  <a:pt x="1009650" y="2514600"/>
                </a:cubicBezTo>
                <a:cubicBezTo>
                  <a:pt x="1003300" y="2451100"/>
                  <a:pt x="1004950" y="2386282"/>
                  <a:pt x="990600" y="2324100"/>
                </a:cubicBezTo>
                <a:cubicBezTo>
                  <a:pt x="985452" y="2301791"/>
                  <a:pt x="968689" y="2283139"/>
                  <a:pt x="952500" y="2266950"/>
                </a:cubicBezTo>
                <a:cubicBezTo>
                  <a:pt x="871975" y="2186425"/>
                  <a:pt x="753590" y="2217945"/>
                  <a:pt x="647700" y="2209800"/>
                </a:cubicBezTo>
                <a:cubicBezTo>
                  <a:pt x="641350" y="2133600"/>
                  <a:pt x="662846" y="2049592"/>
                  <a:pt x="628650" y="1981200"/>
                </a:cubicBezTo>
                <a:cubicBezTo>
                  <a:pt x="610689" y="1945279"/>
                  <a:pt x="552450" y="1955800"/>
                  <a:pt x="514350" y="1943100"/>
                </a:cubicBezTo>
                <a:cubicBezTo>
                  <a:pt x="483296" y="1932749"/>
                  <a:pt x="408871" y="1890126"/>
                  <a:pt x="381000" y="1866900"/>
                </a:cubicBezTo>
                <a:cubicBezTo>
                  <a:pt x="360304" y="1849653"/>
                  <a:pt x="342900" y="1828800"/>
                  <a:pt x="323850" y="1809750"/>
                </a:cubicBezTo>
                <a:cubicBezTo>
                  <a:pt x="304800" y="1460500"/>
                  <a:pt x="296236" y="1110520"/>
                  <a:pt x="266700" y="762000"/>
                </a:cubicBezTo>
                <a:cubicBezTo>
                  <a:pt x="264302" y="733703"/>
                  <a:pt x="239147" y="712167"/>
                  <a:pt x="228600" y="685800"/>
                </a:cubicBezTo>
                <a:cubicBezTo>
                  <a:pt x="213685" y="648512"/>
                  <a:pt x="190500" y="571500"/>
                  <a:pt x="190500" y="571500"/>
                </a:cubicBezTo>
                <a:cubicBezTo>
                  <a:pt x="196850" y="508000"/>
                  <a:pt x="185005" y="439908"/>
                  <a:pt x="209550" y="381000"/>
                </a:cubicBezTo>
                <a:cubicBezTo>
                  <a:pt x="239746" y="308530"/>
                  <a:pt x="423057" y="360063"/>
                  <a:pt x="438150" y="361950"/>
                </a:cubicBezTo>
                <a:cubicBezTo>
                  <a:pt x="466263" y="404120"/>
                  <a:pt x="489396" y="446914"/>
                  <a:pt x="533400" y="476250"/>
                </a:cubicBezTo>
                <a:cubicBezTo>
                  <a:pt x="550108" y="487389"/>
                  <a:pt x="571500" y="488950"/>
                  <a:pt x="590550" y="495300"/>
                </a:cubicBezTo>
                <a:cubicBezTo>
                  <a:pt x="609600" y="488950"/>
                  <a:pt x="629739" y="485230"/>
                  <a:pt x="647700" y="476250"/>
                </a:cubicBezTo>
                <a:cubicBezTo>
                  <a:pt x="668178" y="466011"/>
                  <a:pt x="727075" y="428625"/>
                  <a:pt x="742950" y="419100"/>
                </a:cubicBezTo>
                <a:close/>
              </a:path>
            </a:pathLst>
          </a:custGeom>
          <a:solidFill>
            <a:srgbClr val="B4F27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8" name="Organigramme : Connecteur 41"/>
          <p:cNvSpPr/>
          <p:nvPr/>
        </p:nvSpPr>
        <p:spPr>
          <a:xfrm flipV="1">
            <a:off x="5956362" y="2485904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Organigramme : Connecteur 42"/>
          <p:cNvSpPr/>
          <p:nvPr/>
        </p:nvSpPr>
        <p:spPr>
          <a:xfrm flipV="1">
            <a:off x="6498698" y="2410435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Organigramme : Connecteur 43"/>
          <p:cNvSpPr/>
          <p:nvPr/>
        </p:nvSpPr>
        <p:spPr>
          <a:xfrm flipV="1">
            <a:off x="7078061" y="3185915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Organigramme : Connecteur 44"/>
          <p:cNvSpPr/>
          <p:nvPr/>
        </p:nvSpPr>
        <p:spPr>
          <a:xfrm flipV="1">
            <a:off x="8092952" y="3475867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2" name="Organigramme : Connecteur 45"/>
          <p:cNvSpPr/>
          <p:nvPr/>
        </p:nvSpPr>
        <p:spPr>
          <a:xfrm flipV="1">
            <a:off x="5572672" y="4857638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3" name="Organigramme : Connecteur 46"/>
          <p:cNvSpPr/>
          <p:nvPr/>
        </p:nvSpPr>
        <p:spPr>
          <a:xfrm flipV="1">
            <a:off x="7300872" y="3691907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4" name="Organigramme : Connecteur 47"/>
          <p:cNvSpPr/>
          <p:nvPr/>
        </p:nvSpPr>
        <p:spPr>
          <a:xfrm flipV="1">
            <a:off x="6364776" y="5132067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5" name="Organigramme : Connecteur 48"/>
          <p:cNvSpPr/>
          <p:nvPr/>
        </p:nvSpPr>
        <p:spPr>
          <a:xfrm flipV="1">
            <a:off x="7129890" y="5229200"/>
            <a:ext cx="180000" cy="180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6" name="Organigramme : Connecteur 49"/>
          <p:cNvSpPr/>
          <p:nvPr/>
        </p:nvSpPr>
        <p:spPr>
          <a:xfrm flipV="1">
            <a:off x="5407153" y="2839208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97" name="Organigramme : Connecteur 50"/>
          <p:cNvSpPr/>
          <p:nvPr/>
        </p:nvSpPr>
        <p:spPr>
          <a:xfrm flipV="1">
            <a:off x="6552240" y="3753036"/>
            <a:ext cx="180000" cy="180000"/>
          </a:xfrm>
          <a:prstGeom prst="flowChartConnector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8" name="Organigramme : Connecteur 51"/>
          <p:cNvSpPr/>
          <p:nvPr/>
        </p:nvSpPr>
        <p:spPr>
          <a:xfrm flipV="1">
            <a:off x="6004736" y="4267955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9" name="Organigramme : Connecteur 52"/>
          <p:cNvSpPr/>
          <p:nvPr/>
        </p:nvSpPr>
        <p:spPr>
          <a:xfrm flipV="1">
            <a:off x="7228872" y="4772027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0" name="Organigramme : Connecteur 53"/>
          <p:cNvSpPr/>
          <p:nvPr/>
        </p:nvSpPr>
        <p:spPr>
          <a:xfrm flipV="1">
            <a:off x="5947962" y="3070657"/>
            <a:ext cx="144000" cy="144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1" name="Étoile à 5 branches 54"/>
          <p:cNvSpPr/>
          <p:nvPr/>
        </p:nvSpPr>
        <p:spPr>
          <a:xfrm>
            <a:off x="6580784" y="4415569"/>
            <a:ext cx="298299" cy="28443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02" name="Connecteur droit avec flèche 55"/>
          <p:cNvCxnSpPr>
            <a:endCxn id="101" idx="1"/>
          </p:cNvCxnSpPr>
          <p:nvPr/>
        </p:nvCxnSpPr>
        <p:spPr>
          <a:xfrm>
            <a:off x="6244362" y="4339955"/>
            <a:ext cx="336422" cy="18425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avec flèche 56"/>
          <p:cNvCxnSpPr>
            <a:endCxn id="101" idx="2"/>
          </p:cNvCxnSpPr>
          <p:nvPr/>
        </p:nvCxnSpPr>
        <p:spPr>
          <a:xfrm flipV="1">
            <a:off x="6503642" y="4700002"/>
            <a:ext cx="134112" cy="33262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avec flèche 57"/>
          <p:cNvCxnSpPr/>
          <p:nvPr/>
        </p:nvCxnSpPr>
        <p:spPr>
          <a:xfrm flipH="1" flipV="1">
            <a:off x="6879083" y="4651131"/>
            <a:ext cx="301068" cy="12089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avec flèche 58"/>
          <p:cNvCxnSpPr/>
          <p:nvPr/>
        </p:nvCxnSpPr>
        <p:spPr>
          <a:xfrm flipH="1">
            <a:off x="6760908" y="3859129"/>
            <a:ext cx="539964" cy="6307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59"/>
          <p:cNvSpPr/>
          <p:nvPr/>
        </p:nvSpPr>
        <p:spPr>
          <a:xfrm rot="21239470">
            <a:off x="5935419" y="3428119"/>
            <a:ext cx="1986626" cy="2103439"/>
          </a:xfrm>
          <a:prstGeom prst="ellipse">
            <a:avLst/>
          </a:prstGeom>
          <a:noFill/>
          <a:ln w="28575">
            <a:solidFill>
              <a:srgbClr val="00206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07" name="Espace réservé du numéro de diapositive 2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cxnSp>
        <p:nvCxnSpPr>
          <p:cNvPr id="108" name="Connecteur droit avec flèche 74"/>
          <p:cNvCxnSpPr/>
          <p:nvPr/>
        </p:nvCxnSpPr>
        <p:spPr>
          <a:xfrm>
            <a:off x="6660232" y="3969060"/>
            <a:ext cx="68008" cy="46800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avec flèche 75"/>
          <p:cNvCxnSpPr/>
          <p:nvPr/>
        </p:nvCxnSpPr>
        <p:spPr>
          <a:xfrm flipH="1" flipV="1">
            <a:off x="6793055" y="4711527"/>
            <a:ext cx="335141" cy="470825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/>
          <p:cNvSpPr/>
          <p:nvPr/>
        </p:nvSpPr>
        <p:spPr>
          <a:xfrm>
            <a:off x="6662414" y="3763907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657399" y="492534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CA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12" name="Groupe 31"/>
          <p:cNvGrpSpPr/>
          <p:nvPr/>
        </p:nvGrpSpPr>
        <p:grpSpPr>
          <a:xfrm>
            <a:off x="2478819" y="4749397"/>
            <a:ext cx="2314154" cy="1244080"/>
            <a:chOff x="2631952" y="5337360"/>
            <a:chExt cx="2834691" cy="1244080"/>
          </a:xfrm>
        </p:grpSpPr>
        <p:grpSp>
          <p:nvGrpSpPr>
            <p:cNvPr id="113" name="Groupe 32"/>
            <p:cNvGrpSpPr/>
            <p:nvPr/>
          </p:nvGrpSpPr>
          <p:grpSpPr>
            <a:xfrm>
              <a:off x="2677582" y="6212108"/>
              <a:ext cx="1800024" cy="369332"/>
              <a:chOff x="5477816" y="5927901"/>
              <a:chExt cx="1800024" cy="369332"/>
            </a:xfrm>
          </p:grpSpPr>
          <p:sp>
            <p:nvSpPr>
              <p:cNvPr id="119" name="Étoile à 5 branches 38"/>
              <p:cNvSpPr/>
              <p:nvPr/>
            </p:nvSpPr>
            <p:spPr>
              <a:xfrm>
                <a:off x="5477816" y="5932543"/>
                <a:ext cx="216000" cy="2160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5647264" y="5927901"/>
                <a:ext cx="163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altLang="fr-FR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Ungauged site</a:t>
                </a:r>
                <a:endParaRPr lang="fr-CA" b="1" dirty="0"/>
              </a:p>
            </p:txBody>
          </p:sp>
        </p:grpSp>
        <p:sp>
          <p:nvSpPr>
            <p:cNvPr id="114" name="Organigramme : Connecteur 33"/>
            <p:cNvSpPr/>
            <p:nvPr/>
          </p:nvSpPr>
          <p:spPr>
            <a:xfrm>
              <a:off x="2703030" y="5953611"/>
              <a:ext cx="144000" cy="108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21598" y="5867645"/>
              <a:ext cx="26450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1600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Short data </a:t>
              </a:r>
              <a:r>
                <a:rPr lang="fr-FR" altLang="fr-FR" sz="1600" b="1" dirty="0" err="1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seris</a:t>
              </a:r>
              <a:endParaRPr lang="fr-FR" altLang="fr-FR" sz="1600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16" name="Organigramme : Connecteur 35"/>
            <p:cNvSpPr/>
            <p:nvPr/>
          </p:nvSpPr>
          <p:spPr>
            <a:xfrm>
              <a:off x="2703014" y="5517240"/>
              <a:ext cx="144000" cy="108000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832900" y="5441506"/>
              <a:ext cx="25617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1600" b="1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Long </a:t>
              </a:r>
              <a:r>
                <a:rPr lang="fr-FR" altLang="fr-FR" sz="16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data </a:t>
              </a:r>
              <a:r>
                <a:rPr lang="fr-FR" altLang="fr-FR" sz="1600" dirty="0" err="1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series</a:t>
              </a:r>
              <a:endParaRPr lang="fr-FR" altLang="fr-FR" sz="1600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631952" y="5337360"/>
              <a:ext cx="2196963" cy="12440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121" name="Straight Connector 120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Problems</a:t>
            </a:r>
            <a:r>
              <a:rPr lang="nl-NL" altLang="en-US" sz="3600" dirty="0"/>
              <a:t> definition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60947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70240" y="1772816"/>
            <a:ext cx="473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Canonical Correlation Analysis (CCA)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275967"/>
              </p:ext>
            </p:extLst>
          </p:nvPr>
        </p:nvGraphicFramePr>
        <p:xfrm>
          <a:off x="107504" y="2564904"/>
          <a:ext cx="82391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4" imgW="596880" imgH="965160" progId="Equation.DSMT4">
                  <p:embed/>
                </p:oleObj>
              </mc:Choice>
              <mc:Fallback>
                <p:oleObj name="Equation" r:id="rId4" imgW="59688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564904"/>
                        <a:ext cx="823912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14411"/>
              </p:ext>
            </p:extLst>
          </p:nvPr>
        </p:nvGraphicFramePr>
        <p:xfrm>
          <a:off x="172381" y="4449685"/>
          <a:ext cx="7016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6" imgW="495000" imgH="939600" progId="Equation.DSMT4">
                  <p:embed/>
                </p:oleObj>
              </mc:Choice>
              <mc:Fallback>
                <p:oleObj name="Equation" r:id="rId6" imgW="49500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81" y="4449685"/>
                        <a:ext cx="70167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Connecteur droit avec flèche 38"/>
          <p:cNvCxnSpPr/>
          <p:nvPr/>
        </p:nvCxnSpPr>
        <p:spPr>
          <a:xfrm>
            <a:off x="1599580" y="3212976"/>
            <a:ext cx="2124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9"/>
          <p:cNvCxnSpPr/>
          <p:nvPr/>
        </p:nvCxnSpPr>
        <p:spPr>
          <a:xfrm>
            <a:off x="1599580" y="5125841"/>
            <a:ext cx="208800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571928"/>
              </p:ext>
            </p:extLst>
          </p:nvPr>
        </p:nvGraphicFramePr>
        <p:xfrm>
          <a:off x="4160066" y="2594469"/>
          <a:ext cx="769937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" name="Equation" r:id="rId8" imgW="558720" imgH="939600" progId="Equation.DSMT4">
                  <p:embed/>
                </p:oleObj>
              </mc:Choice>
              <mc:Fallback>
                <p:oleObj name="Equation" r:id="rId8" imgW="5587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0066" y="2594469"/>
                        <a:ext cx="769937" cy="1300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423820"/>
              </p:ext>
            </p:extLst>
          </p:nvPr>
        </p:nvGraphicFramePr>
        <p:xfrm>
          <a:off x="4067944" y="4489754"/>
          <a:ext cx="8096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Equation" r:id="rId10" imgW="571320" imgH="939600" progId="Equation.DSMT4">
                  <p:embed/>
                </p:oleObj>
              </mc:Choice>
              <mc:Fallback>
                <p:oleObj name="Equation" r:id="rId10" imgW="5713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4489754"/>
                        <a:ext cx="80962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2103636" y="2843644"/>
            <a:ext cx="896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U=a X 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057508" y="4748626"/>
            <a:ext cx="956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V = b Y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527572" y="3921059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Relationships</a:t>
            </a:r>
            <a:endParaRPr lang="fr-C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364735"/>
              </p:ext>
            </p:extLst>
          </p:nvPr>
        </p:nvGraphicFramePr>
        <p:xfrm>
          <a:off x="6563682" y="3493235"/>
          <a:ext cx="1248678" cy="400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" name="Equation" r:id="rId12" imgW="634680" imgH="203040" progId="Equation.DSMT4">
                  <p:embed/>
                </p:oleObj>
              </mc:Choice>
              <mc:Fallback>
                <p:oleObj name="Equation" r:id="rId12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3682" y="3493235"/>
                        <a:ext cx="1248678" cy="4003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6550615" y="3068477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fr-F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</a:t>
            </a:r>
            <a:endParaRPr lang="fr-C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9262" y="1115616"/>
            <a:ext cx="43572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approaches in DHR</a:t>
            </a:r>
          </a:p>
        </p:txBody>
      </p:sp>
      <p:sp>
        <p:nvSpPr>
          <p:cNvPr id="18" name="Espace réservé du numéro de diapositive 13">
            <a:extLst>
              <a:ext uri="{FF2B5EF4-FFF2-40B4-BE49-F238E27FC236}">
                <a16:creationId xmlns:a16="http://schemas.microsoft.com/office/drawing/2014/main" xmlns="" id="{9BA4FFE8-42A0-4EE1-9925-C590C6026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 dirty="0"/>
          </a:p>
        </p:txBody>
      </p:sp>
      <p:grpSp>
        <p:nvGrpSpPr>
          <p:cNvPr id="19" name="Groupe 27">
            <a:extLst>
              <a:ext uri="{FF2B5EF4-FFF2-40B4-BE49-F238E27FC236}">
                <a16:creationId xmlns:a16="http://schemas.microsoft.com/office/drawing/2014/main" xmlns="" id="{67CA359C-026C-4270-9513-3733D07C15ED}"/>
              </a:ext>
            </a:extLst>
          </p:cNvPr>
          <p:cNvGrpSpPr/>
          <p:nvPr/>
        </p:nvGrpSpPr>
        <p:grpSpPr>
          <a:xfrm>
            <a:off x="5187440" y="4257152"/>
            <a:ext cx="4065080" cy="2253620"/>
            <a:chOff x="4806754" y="3609080"/>
            <a:chExt cx="4065080" cy="225362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DA188FA-925E-4010-987E-0A0A5CE8A48D}"/>
                </a:ext>
              </a:extLst>
            </p:cNvPr>
            <p:cNvSpPr/>
            <p:nvPr/>
          </p:nvSpPr>
          <p:spPr>
            <a:xfrm>
              <a:off x="6966994" y="4258779"/>
              <a:ext cx="1564488" cy="1306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xmlns="" id="{9DAB5BE1-58C8-4D4C-8FC7-0BBA557E006A}"/>
                    </a:ext>
                  </a:extLst>
                </p:cNvPr>
                <p:cNvSpPr/>
                <p:nvPr/>
              </p:nvSpPr>
              <p:spPr>
                <a:xfrm>
                  <a:off x="8479162" y="4815098"/>
                  <a:ext cx="39267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CA" sz="1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162" y="4815098"/>
                  <a:ext cx="392672" cy="307777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xmlns="" id="{FC2F19C8-F4DA-495B-AC0F-2523B298C5E2}"/>
                    </a:ext>
                  </a:extLst>
                </p:cNvPr>
                <p:cNvSpPr/>
                <p:nvPr/>
              </p:nvSpPr>
              <p:spPr>
                <a:xfrm>
                  <a:off x="7579228" y="5554923"/>
                  <a:ext cx="39587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CA" sz="14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228" y="5554923"/>
                  <a:ext cx="395878" cy="30777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Étoile à 5 branches 32">
              <a:extLst>
                <a:ext uri="{FF2B5EF4-FFF2-40B4-BE49-F238E27FC236}">
                  <a16:creationId xmlns:a16="http://schemas.microsoft.com/office/drawing/2014/main" xmlns="" id="{0D0D5413-AB57-4487-A337-0411D3504531}"/>
                </a:ext>
              </a:extLst>
            </p:cNvPr>
            <p:cNvSpPr/>
            <p:nvPr/>
          </p:nvSpPr>
          <p:spPr>
            <a:xfrm>
              <a:off x="7867106" y="4798851"/>
              <a:ext cx="108000" cy="10800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4" name="Organigramme : Connecteur 35">
              <a:extLst>
                <a:ext uri="{FF2B5EF4-FFF2-40B4-BE49-F238E27FC236}">
                  <a16:creationId xmlns:a16="http://schemas.microsoft.com/office/drawing/2014/main" xmlns="" id="{E07E61AD-0224-48E4-AF40-9EB845A61759}"/>
                </a:ext>
              </a:extLst>
            </p:cNvPr>
            <p:cNvSpPr/>
            <p:nvPr/>
          </p:nvSpPr>
          <p:spPr>
            <a:xfrm>
              <a:off x="7327042" y="47172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rganigramme : Connecteur 48">
              <a:extLst>
                <a:ext uri="{FF2B5EF4-FFF2-40B4-BE49-F238E27FC236}">
                  <a16:creationId xmlns:a16="http://schemas.microsoft.com/office/drawing/2014/main" xmlns="" id="{02D39544-4AFB-4933-851F-66ED4B11F939}"/>
                </a:ext>
              </a:extLst>
            </p:cNvPr>
            <p:cNvSpPr/>
            <p:nvPr/>
          </p:nvSpPr>
          <p:spPr>
            <a:xfrm>
              <a:off x="7471058" y="48696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rganigramme : Connecteur 49">
              <a:extLst>
                <a:ext uri="{FF2B5EF4-FFF2-40B4-BE49-F238E27FC236}">
                  <a16:creationId xmlns:a16="http://schemas.microsoft.com/office/drawing/2014/main" xmlns="" id="{98F4FEEF-B1A4-4257-BA03-6C103BE7322D}"/>
                </a:ext>
              </a:extLst>
            </p:cNvPr>
            <p:cNvSpPr/>
            <p:nvPr/>
          </p:nvSpPr>
          <p:spPr>
            <a:xfrm>
              <a:off x="7831098" y="50220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Organigramme : Connecteur 50">
              <a:extLst>
                <a:ext uri="{FF2B5EF4-FFF2-40B4-BE49-F238E27FC236}">
                  <a16:creationId xmlns:a16="http://schemas.microsoft.com/office/drawing/2014/main" xmlns="" id="{730AAA57-6184-4F51-9B32-A32BF5F3F04E}"/>
                </a:ext>
              </a:extLst>
            </p:cNvPr>
            <p:cNvSpPr/>
            <p:nvPr/>
          </p:nvSpPr>
          <p:spPr>
            <a:xfrm>
              <a:off x="7659103" y="4578243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Organigramme : Connecteur 51">
              <a:extLst>
                <a:ext uri="{FF2B5EF4-FFF2-40B4-BE49-F238E27FC236}">
                  <a16:creationId xmlns:a16="http://schemas.microsoft.com/office/drawing/2014/main" xmlns="" id="{19050A54-9AEC-48BB-9FEE-01885E48D27A}"/>
                </a:ext>
              </a:extLst>
            </p:cNvPr>
            <p:cNvSpPr/>
            <p:nvPr/>
          </p:nvSpPr>
          <p:spPr>
            <a:xfrm>
              <a:off x="7615066" y="51744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Organigramme : Connecteur 52">
              <a:extLst>
                <a:ext uri="{FF2B5EF4-FFF2-40B4-BE49-F238E27FC236}">
                  <a16:creationId xmlns:a16="http://schemas.microsoft.com/office/drawing/2014/main" xmlns="" id="{A4ADBA28-6ECF-40E2-B45F-9CCB05BC6B0E}"/>
                </a:ext>
              </a:extLst>
            </p:cNvPr>
            <p:cNvSpPr/>
            <p:nvPr/>
          </p:nvSpPr>
          <p:spPr>
            <a:xfrm>
              <a:off x="8135898" y="4474803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Organigramme : Connecteur 53">
              <a:extLst>
                <a:ext uri="{FF2B5EF4-FFF2-40B4-BE49-F238E27FC236}">
                  <a16:creationId xmlns:a16="http://schemas.microsoft.com/office/drawing/2014/main" xmlns="" id="{89AB6F03-FA4C-411C-8A43-E248F8E3DEFB}"/>
                </a:ext>
              </a:extLst>
            </p:cNvPr>
            <p:cNvSpPr/>
            <p:nvPr/>
          </p:nvSpPr>
          <p:spPr>
            <a:xfrm>
              <a:off x="8119122" y="4906851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44" name="Groupe 54">
              <a:extLst>
                <a:ext uri="{FF2B5EF4-FFF2-40B4-BE49-F238E27FC236}">
                  <a16:creationId xmlns:a16="http://schemas.microsoft.com/office/drawing/2014/main" xmlns="" id="{6DAE678F-79B7-4538-ADE4-E2359B4BEC97}"/>
                </a:ext>
              </a:extLst>
            </p:cNvPr>
            <p:cNvGrpSpPr/>
            <p:nvPr/>
          </p:nvGrpSpPr>
          <p:grpSpPr>
            <a:xfrm>
              <a:off x="4806754" y="3609080"/>
              <a:ext cx="2037243" cy="2233875"/>
              <a:chOff x="4806754" y="3609080"/>
              <a:chExt cx="2037243" cy="2233875"/>
            </a:xfrm>
          </p:grpSpPr>
          <p:cxnSp>
            <p:nvCxnSpPr>
              <p:cNvPr id="47" name="Connecteur droit avec flèche 56">
                <a:extLst>
                  <a:ext uri="{FF2B5EF4-FFF2-40B4-BE49-F238E27FC236}">
                    <a16:creationId xmlns:a16="http://schemas.microsoft.com/office/drawing/2014/main" xmlns="" id="{C6414171-58A5-4109-A200-F02968003E68}"/>
                  </a:ext>
                </a:extLst>
              </p:cNvPr>
              <p:cNvCxnSpPr/>
              <p:nvPr/>
            </p:nvCxnSpPr>
            <p:spPr>
              <a:xfrm>
                <a:off x="6843997" y="3609080"/>
                <a:ext cx="0" cy="5400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F7975B4A-C12B-4CE1-875B-92A4501D898E}"/>
                  </a:ext>
                </a:extLst>
              </p:cNvPr>
              <p:cNvSpPr/>
              <p:nvPr/>
            </p:nvSpPr>
            <p:spPr>
              <a:xfrm>
                <a:off x="5169908" y="4258779"/>
                <a:ext cx="1581062" cy="1306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xmlns="" id="{4F776097-CE46-44AB-BC02-E906720BD94A}"/>
                      </a:ext>
                    </a:extLst>
                  </p:cNvPr>
                  <p:cNvSpPr/>
                  <p:nvPr/>
                </p:nvSpPr>
                <p:spPr>
                  <a:xfrm>
                    <a:off x="4806754" y="4743090"/>
                    <a:ext cx="42774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A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sz="1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CA" sz="14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CA" sz="1400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6754" y="4743090"/>
                    <a:ext cx="427745" cy="307777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xmlns="" id="{62CD3359-5473-4DA6-8BF3-8BBADCE9C1F8}"/>
                      </a:ext>
                    </a:extLst>
                  </p:cNvPr>
                  <p:cNvSpPr/>
                  <p:nvPr/>
                </p:nvSpPr>
                <p:spPr>
                  <a:xfrm>
                    <a:off x="5742858" y="5535178"/>
                    <a:ext cx="43095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A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sz="1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CA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CA" sz="14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2858" y="5535178"/>
                    <a:ext cx="430952" cy="307777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Étoile à 5 branches 60">
                <a:extLst>
                  <a:ext uri="{FF2B5EF4-FFF2-40B4-BE49-F238E27FC236}">
                    <a16:creationId xmlns:a16="http://schemas.microsoft.com/office/drawing/2014/main" xmlns="" id="{35B88F15-6DE3-4E8D-9EAE-764716D5A461}"/>
                  </a:ext>
                </a:extLst>
              </p:cNvPr>
              <p:cNvSpPr/>
              <p:nvPr/>
            </p:nvSpPr>
            <p:spPr>
              <a:xfrm>
                <a:off x="6282930" y="4650177"/>
                <a:ext cx="108000" cy="1080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52" name="Organigramme : Connecteur 61">
                <a:extLst>
                  <a:ext uri="{FF2B5EF4-FFF2-40B4-BE49-F238E27FC236}">
                    <a16:creationId xmlns:a16="http://schemas.microsoft.com/office/drawing/2014/main" xmlns="" id="{3CC4460F-2260-44F4-B730-D28DCB5ADCEC}"/>
                  </a:ext>
                </a:extLst>
              </p:cNvPr>
              <p:cNvSpPr/>
              <p:nvPr/>
            </p:nvSpPr>
            <p:spPr>
              <a:xfrm>
                <a:off x="6043207" y="522002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Organigramme : Connecteur 62">
                <a:extLst>
                  <a:ext uri="{FF2B5EF4-FFF2-40B4-BE49-F238E27FC236}">
                    <a16:creationId xmlns:a16="http://schemas.microsoft.com/office/drawing/2014/main" xmlns="" id="{028B7009-837A-46DC-A4FD-3896BFAF34B5}"/>
                  </a:ext>
                </a:extLst>
              </p:cNvPr>
              <p:cNvSpPr/>
              <p:nvPr/>
            </p:nvSpPr>
            <p:spPr>
              <a:xfrm>
                <a:off x="5880719" y="4932794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Organigramme : Connecteur 63">
                <a:extLst>
                  <a:ext uri="{FF2B5EF4-FFF2-40B4-BE49-F238E27FC236}">
                    <a16:creationId xmlns:a16="http://schemas.microsoft.com/office/drawing/2014/main" xmlns="" id="{3B33C416-961B-4576-9DB1-4F9CE4CFC78F}"/>
                  </a:ext>
                </a:extLst>
              </p:cNvPr>
              <p:cNvSpPr/>
              <p:nvPr/>
            </p:nvSpPr>
            <p:spPr>
              <a:xfrm>
                <a:off x="5775498" y="463217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Organigramme : Connecteur 64">
                <a:extLst>
                  <a:ext uri="{FF2B5EF4-FFF2-40B4-BE49-F238E27FC236}">
                    <a16:creationId xmlns:a16="http://schemas.microsoft.com/office/drawing/2014/main" xmlns="" id="{78C59AF0-987D-4597-87EF-7014204A5302}"/>
                  </a:ext>
                </a:extLst>
              </p:cNvPr>
              <p:cNvSpPr/>
              <p:nvPr/>
            </p:nvSpPr>
            <p:spPr>
              <a:xfrm>
                <a:off x="6451112" y="4564888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Organigramme : Connecteur 65">
                <a:extLst>
                  <a:ext uri="{FF2B5EF4-FFF2-40B4-BE49-F238E27FC236}">
                    <a16:creationId xmlns:a16="http://schemas.microsoft.com/office/drawing/2014/main" xmlns="" id="{E9C21A65-B79F-4236-9374-1713D736B9D8}"/>
                  </a:ext>
                </a:extLst>
              </p:cNvPr>
              <p:cNvSpPr/>
              <p:nvPr/>
            </p:nvSpPr>
            <p:spPr>
              <a:xfrm>
                <a:off x="6504858" y="514802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Organigramme : Connecteur 66">
                <a:extLst>
                  <a:ext uri="{FF2B5EF4-FFF2-40B4-BE49-F238E27FC236}">
                    <a16:creationId xmlns:a16="http://schemas.microsoft.com/office/drawing/2014/main" xmlns="" id="{BE1E15CE-C934-47BC-AB48-CF976E2B03D3}"/>
                  </a:ext>
                </a:extLst>
              </p:cNvPr>
              <p:cNvSpPr/>
              <p:nvPr/>
            </p:nvSpPr>
            <p:spPr>
              <a:xfrm>
                <a:off x="5670858" y="5110481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Organigramme : Connecteur 67">
                <a:extLst>
                  <a:ext uri="{FF2B5EF4-FFF2-40B4-BE49-F238E27FC236}">
                    <a16:creationId xmlns:a16="http://schemas.microsoft.com/office/drawing/2014/main" xmlns="" id="{AAA10DD5-513A-4362-AD8D-BD8FC0B013F5}"/>
                  </a:ext>
                </a:extLst>
              </p:cNvPr>
              <p:cNvSpPr/>
              <p:nvPr/>
            </p:nvSpPr>
            <p:spPr>
              <a:xfrm>
                <a:off x="6030890" y="433078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xmlns="" id="{15A374C8-00E4-45DF-8767-3BFBF33AB4D2}"/>
                      </a:ext>
                    </a:extLst>
                  </p:cNvPr>
                  <p:cNvSpPr/>
                  <p:nvPr/>
                </p:nvSpPr>
                <p:spPr>
                  <a:xfrm>
                    <a:off x="6212744" y="4773868"/>
                    <a:ext cx="380232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A" sz="1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sz="12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fr-CA" sz="12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fr-CA" sz="1200" b="1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2744" y="4773868"/>
                    <a:ext cx="380232" cy="276999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xmlns="" id="{B409C7FA-C212-4630-BB99-FBC43255F5F3}"/>
                    </a:ext>
                  </a:extLst>
                </p:cNvPr>
                <p:cNvSpPr/>
                <p:nvPr/>
              </p:nvSpPr>
              <p:spPr>
                <a:xfrm>
                  <a:off x="7863722" y="4562088"/>
                  <a:ext cx="419474" cy="3070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5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CA" sz="135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CA" sz="1350" b="1" i="1" smtClean="0">
                                    <a:latin typeface="Cambria Math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fr-CA" sz="135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CA" sz="1350" b="1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722" y="4562088"/>
                  <a:ext cx="419474" cy="30707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4000" r="-294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e 69">
            <a:extLst>
              <a:ext uri="{FF2B5EF4-FFF2-40B4-BE49-F238E27FC236}">
                <a16:creationId xmlns:a16="http://schemas.microsoft.com/office/drawing/2014/main" xmlns="" id="{E46CA3A5-0537-46B3-A9A5-D0F08AE3BB1D}"/>
              </a:ext>
            </a:extLst>
          </p:cNvPr>
          <p:cNvGrpSpPr/>
          <p:nvPr/>
        </p:nvGrpSpPr>
        <p:grpSpPr>
          <a:xfrm>
            <a:off x="6367441" y="5301208"/>
            <a:ext cx="2409518" cy="1449452"/>
            <a:chOff x="5986755" y="4668930"/>
            <a:chExt cx="2409518" cy="1449452"/>
          </a:xfrm>
        </p:grpSpPr>
        <p:sp>
          <p:nvSpPr>
            <p:cNvPr id="61" name="Ellipse 70">
              <a:extLst>
                <a:ext uri="{FF2B5EF4-FFF2-40B4-BE49-F238E27FC236}">
                  <a16:creationId xmlns:a16="http://schemas.microsoft.com/office/drawing/2014/main" xmlns="" id="{728A93C1-0E2A-47F9-853C-28C8FD1A2624}"/>
                </a:ext>
              </a:extLst>
            </p:cNvPr>
            <p:cNvSpPr/>
            <p:nvPr/>
          </p:nvSpPr>
          <p:spPr>
            <a:xfrm rot="20178896">
              <a:off x="7294808" y="4668930"/>
              <a:ext cx="1101465" cy="643643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62" name="Connecteur droit avec flèche 71">
              <a:extLst>
                <a:ext uri="{FF2B5EF4-FFF2-40B4-BE49-F238E27FC236}">
                  <a16:creationId xmlns:a16="http://schemas.microsoft.com/office/drawing/2014/main" xmlns="" id="{FB91C8B4-9B27-4823-BDFE-3FEACCB9B91E}"/>
                </a:ext>
              </a:extLst>
            </p:cNvPr>
            <p:cNvCxnSpPr/>
            <p:nvPr/>
          </p:nvCxnSpPr>
          <p:spPr>
            <a:xfrm flipV="1">
              <a:off x="7326621" y="5423338"/>
              <a:ext cx="114703" cy="4393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4FFAF42-7F61-425D-82A2-8066472F132B}"/>
                </a:ext>
              </a:extLst>
            </p:cNvPr>
            <p:cNvSpPr/>
            <p:nvPr/>
          </p:nvSpPr>
          <p:spPr>
            <a:xfrm>
              <a:off x="5986755" y="5749050"/>
              <a:ext cx="23296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Homogeneous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of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AD6425CB-94E7-478C-A7C8-5720E3FFF4DC}"/>
                    </a:ext>
                  </a:extLst>
                </p:cNvPr>
                <p:cNvSpPr/>
                <p:nvPr/>
              </p:nvSpPr>
              <p:spPr>
                <a:xfrm>
                  <a:off x="7680916" y="5825936"/>
                  <a:ext cx="503643" cy="283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2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CA" sz="12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CA" sz="1200" b="1" i="1" smtClean="0">
                                    <a:latin typeface="Cambria Math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fr-CA" sz="12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CA" sz="1200" b="1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16" y="5825936"/>
                  <a:ext cx="503643" cy="283154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425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086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7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070240" y="1772816"/>
            <a:ext cx="4739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Canonical Correlation Analysis (CCA)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à coins arrondis 93"/>
          <p:cNvSpPr/>
          <p:nvPr/>
        </p:nvSpPr>
        <p:spPr>
          <a:xfrm>
            <a:off x="683568" y="4437112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</a:p>
        </p:txBody>
      </p:sp>
      <p:sp>
        <p:nvSpPr>
          <p:cNvPr id="41" name="Rectangle à coins arrondis 98"/>
          <p:cNvSpPr/>
          <p:nvPr/>
        </p:nvSpPr>
        <p:spPr>
          <a:xfrm>
            <a:off x="6732240" y="3774196"/>
            <a:ext cx="1512168" cy="432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</a:t>
            </a:r>
          </a:p>
        </p:txBody>
      </p:sp>
      <p:sp>
        <p:nvSpPr>
          <p:cNvPr id="42" name="Rectangle à coins arrondis 101"/>
          <p:cNvSpPr/>
          <p:nvPr/>
        </p:nvSpPr>
        <p:spPr>
          <a:xfrm>
            <a:off x="3383710" y="3774196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CCA-MLR</a:t>
            </a:r>
          </a:p>
        </p:txBody>
      </p:sp>
      <p:cxnSp>
        <p:nvCxnSpPr>
          <p:cNvPr id="43" name="Connecteur droit avec flèche 109"/>
          <p:cNvCxnSpPr/>
          <p:nvPr/>
        </p:nvCxnSpPr>
        <p:spPr>
          <a:xfrm flipH="1">
            <a:off x="2225073" y="3990196"/>
            <a:ext cx="1158638" cy="72461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122"/>
          <p:cNvCxnSpPr>
            <a:endCxn id="41" idx="1"/>
          </p:cNvCxnSpPr>
          <p:nvPr/>
        </p:nvCxnSpPr>
        <p:spPr>
          <a:xfrm>
            <a:off x="5522505" y="3990196"/>
            <a:ext cx="1209735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8771" y="2403613"/>
            <a:ext cx="2170589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(DHR)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91880" y="2437572"/>
            <a:ext cx="217058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RFA Model</a:t>
            </a:r>
            <a:endParaRPr lang="fr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19800" y="2403613"/>
            <a:ext cx="2170589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numéro de diapositive 13">
            <a:extLst>
              <a:ext uri="{FF2B5EF4-FFF2-40B4-BE49-F238E27FC236}">
                <a16:creationId xmlns:a16="http://schemas.microsoft.com/office/drawing/2014/main" xmlns="" id="{E59D762A-3CA9-4908-8469-EF02E3B6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C385BE1-FC0E-4310-9E20-D5778E006F9D}"/>
              </a:ext>
            </a:extLst>
          </p:cNvPr>
          <p:cNvSpPr/>
          <p:nvPr/>
        </p:nvSpPr>
        <p:spPr>
          <a:xfrm>
            <a:off x="709262" y="1115616"/>
            <a:ext cx="43572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approaches in DHR</a:t>
            </a:r>
          </a:p>
        </p:txBody>
      </p:sp>
    </p:spTree>
    <p:extLst>
      <p:ext uri="{BB962C8B-B14F-4D97-AF65-F5344CB8AC3E}">
        <p14:creationId xmlns:p14="http://schemas.microsoft.com/office/powerpoint/2010/main" val="29006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81989"/>
              </p:ext>
            </p:extLst>
          </p:nvPr>
        </p:nvGraphicFramePr>
        <p:xfrm>
          <a:off x="5744774" y="2800065"/>
          <a:ext cx="769938" cy="130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4" imgW="558720" imgH="939600" progId="Equation.DSMT4">
                  <p:embed/>
                </p:oleObj>
              </mc:Choice>
              <mc:Fallback>
                <p:oleObj name="Equation" r:id="rId4" imgW="5587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4774" y="2800065"/>
                        <a:ext cx="769938" cy="1300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75675"/>
              </p:ext>
            </p:extLst>
          </p:nvPr>
        </p:nvGraphicFramePr>
        <p:xfrm>
          <a:off x="6592595" y="2764893"/>
          <a:ext cx="846137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6" imgW="596880" imgH="939600" progId="Equation.DSMT4">
                  <p:embed/>
                </p:oleObj>
              </mc:Choice>
              <mc:Fallback>
                <p:oleObj name="Equation" r:id="rId6" imgW="5968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595" y="2764893"/>
                        <a:ext cx="846137" cy="1335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ZoneTexte 24"/>
          <p:cNvSpPr txBox="1"/>
          <p:nvPr/>
        </p:nvSpPr>
        <p:spPr>
          <a:xfrm>
            <a:off x="5816782" y="2447310"/>
            <a:ext cx="187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  <a:r>
              <a:rPr lang="fr-CA" sz="1100" dirty="0">
                <a:latin typeface="Arial" panose="020B0604020202020204" pitchFamily="34" charset="0"/>
                <a:cs typeface="Arial" panose="020B0604020202020204" pitchFamily="34" charset="0"/>
              </a:rPr>
              <a:t> canonical </a:t>
            </a:r>
            <a:r>
              <a:rPr lang="fr-CA" sz="11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endParaRPr lang="fr-C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cteur droit avec flèche 25"/>
          <p:cNvCxnSpPr/>
          <p:nvPr/>
        </p:nvCxnSpPr>
        <p:spPr>
          <a:xfrm>
            <a:off x="5016993" y="3479052"/>
            <a:ext cx="5400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e 9"/>
          <p:cNvGrpSpPr/>
          <p:nvPr/>
        </p:nvGrpSpPr>
        <p:grpSpPr>
          <a:xfrm>
            <a:off x="1172266" y="4488385"/>
            <a:ext cx="3420380" cy="1748927"/>
            <a:chOff x="1223628" y="4221088"/>
            <a:chExt cx="3420380" cy="1748927"/>
          </a:xfrm>
        </p:grpSpPr>
        <p:grpSp>
          <p:nvGrpSpPr>
            <p:cNvPr id="65" name="Groupe 81"/>
            <p:cNvGrpSpPr/>
            <p:nvPr/>
          </p:nvGrpSpPr>
          <p:grpSpPr>
            <a:xfrm>
              <a:off x="1223628" y="4891465"/>
              <a:ext cx="3420380" cy="369332"/>
              <a:chOff x="1223628" y="4094677"/>
              <a:chExt cx="3420380" cy="369332"/>
            </a:xfrm>
          </p:grpSpPr>
          <p:cxnSp>
            <p:nvCxnSpPr>
              <p:cNvPr id="67" name="Connecteur droit avec flèche 82"/>
              <p:cNvCxnSpPr/>
              <p:nvPr/>
            </p:nvCxnSpPr>
            <p:spPr>
              <a:xfrm>
                <a:off x="1223628" y="4177289"/>
                <a:ext cx="540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/>
                  <p:cNvSpPr/>
                  <p:nvPr/>
                </p:nvSpPr>
                <p:spPr>
                  <a:xfrm>
                    <a:off x="4243642" y="4094677"/>
                    <a:ext cx="40036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b="0" i="1" smtClean="0">
                              <a:latin typeface="Cambria Math"/>
                            </a:rPr>
                            <m:t>𝑉</m:t>
                          </m:r>
                        </m:oMath>
                      </m:oMathPara>
                    </a14:m>
                    <a:endParaRPr lang="fr-CA" dirty="0"/>
                  </a:p>
                </p:txBody>
              </p:sp>
            </mc:Choice>
            <mc:Fallback xmlns="">
              <p:sp>
                <p:nvSpPr>
                  <p:cNvPr id="7169" name="Rectangle 716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3642" y="4094677"/>
                    <a:ext cx="400366" cy="369332"/>
                  </a:xfrm>
                  <a:prstGeom prst="rect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66" name="Picture 2" descr="http://www.texample.net/media/tikz/examples/PNG/neural-network.png"/>
            <p:cNvPicPr>
              <a:picLocks noChangeAspect="1" noChangeArrowheads="1"/>
            </p:cNvPicPr>
            <p:nvPr/>
          </p:nvPicPr>
          <p:blipFill rotWithShape="1">
            <a:blip r:embed="rId28">
              <a:grayscl/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0" t="20036" r="14981"/>
            <a:stretch/>
          </p:blipFill>
          <p:spPr bwMode="auto">
            <a:xfrm>
              <a:off x="1835696" y="4221088"/>
              <a:ext cx="2374689" cy="1748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e 8"/>
          <p:cNvGrpSpPr/>
          <p:nvPr/>
        </p:nvGrpSpPr>
        <p:grpSpPr>
          <a:xfrm>
            <a:off x="1172266" y="2277623"/>
            <a:ext cx="3471742" cy="2098343"/>
            <a:chOff x="1223628" y="2010326"/>
            <a:chExt cx="3471742" cy="2098343"/>
          </a:xfrm>
        </p:grpSpPr>
        <p:grpSp>
          <p:nvGrpSpPr>
            <p:cNvPr id="70" name="Groupe 76"/>
            <p:cNvGrpSpPr/>
            <p:nvPr/>
          </p:nvGrpSpPr>
          <p:grpSpPr>
            <a:xfrm>
              <a:off x="1223628" y="2359742"/>
              <a:ext cx="3395816" cy="1748927"/>
              <a:chOff x="1223628" y="1562954"/>
              <a:chExt cx="3395816" cy="1748927"/>
            </a:xfrm>
          </p:grpSpPr>
          <p:cxnSp>
            <p:nvCxnSpPr>
              <p:cNvPr id="74" name="Connecteur droit avec flèche 77"/>
              <p:cNvCxnSpPr/>
              <p:nvPr/>
            </p:nvCxnSpPr>
            <p:spPr>
              <a:xfrm>
                <a:off x="1223628" y="2447785"/>
                <a:ext cx="540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5" name="Groupe 78"/>
              <p:cNvGrpSpPr/>
              <p:nvPr/>
            </p:nvGrpSpPr>
            <p:grpSpPr>
              <a:xfrm>
                <a:off x="1846217" y="1562954"/>
                <a:ext cx="2773227" cy="1748927"/>
                <a:chOff x="1846217" y="1562954"/>
                <a:chExt cx="2773227" cy="1748927"/>
              </a:xfrm>
            </p:grpSpPr>
            <p:pic>
              <p:nvPicPr>
                <p:cNvPr id="76" name="Picture 2" descr="http://www.texample.net/media/tikz/examples/PNG/neural-network.png"/>
                <p:cNvPicPr>
                  <a:picLocks noChangeAspect="1" noChangeArrowheads="1"/>
                </p:cNvPicPr>
                <p:nvPr/>
              </p:nvPicPr>
              <p:blipFill rotWithShape="1">
                <a:blip r:embed="rId28"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29">
                          <a14:imgEffect>
                            <a14:saturation sat="4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920" t="20036" r="14981"/>
                <a:stretch/>
              </p:blipFill>
              <p:spPr bwMode="auto">
                <a:xfrm>
                  <a:off x="1846217" y="1562954"/>
                  <a:ext cx="2374689" cy="17489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4211960" y="2231761"/>
                      <a:ext cx="407484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CA" i="1">
                                <a:latin typeface="Cambria Math"/>
                              </a:rPr>
                              <m:t>𝑈</m:t>
                            </m:r>
                          </m:oMath>
                        </m:oMathPara>
                      </a14:m>
                      <a:endParaRPr lang="fr-CA" dirty="0"/>
                    </a:p>
                  </p:txBody>
                </p:sp>
              </mc:Choice>
              <mc:Fallback xmlns="">
                <p:sp>
                  <p:nvSpPr>
                    <p:cNvPr id="7168" name="Rectangle 716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11960" y="2231761"/>
                      <a:ext cx="407484" cy="369332"/>
                    </a:xfrm>
                    <a:prstGeom prst="rect">
                      <a:avLst/>
                    </a:prstGeom>
                    <a:blipFill rotWithShape="1"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CA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71" name="ZoneTexte 7"/>
            <p:cNvSpPr txBox="1"/>
            <p:nvPr/>
          </p:nvSpPr>
          <p:spPr>
            <a:xfrm>
              <a:off x="1637644" y="2010326"/>
              <a:ext cx="918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800" dirty="0">
                  <a:latin typeface="Arial" panose="020B0604020202020204" pitchFamily="34" charset="0"/>
                  <a:cs typeface="Arial" panose="020B0604020202020204" pitchFamily="34" charset="0"/>
                </a:rPr>
                <a:t>Input Layer</a:t>
              </a:r>
            </a:p>
          </p:txBody>
        </p:sp>
        <p:sp>
          <p:nvSpPr>
            <p:cNvPr id="72" name="ZoneTexte 87"/>
            <p:cNvSpPr txBox="1"/>
            <p:nvPr/>
          </p:nvSpPr>
          <p:spPr>
            <a:xfrm>
              <a:off x="2573748" y="2010326"/>
              <a:ext cx="918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Hidden</a:t>
              </a:r>
              <a:r>
                <a:rPr lang="fr-CA" sz="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800" dirty="0" err="1">
                  <a:latin typeface="Arial" panose="020B0604020202020204" pitchFamily="34" charset="0"/>
                  <a:cs typeface="Arial" panose="020B0604020202020204" pitchFamily="34" charset="0"/>
                </a:rPr>
                <a:t>Layers</a:t>
              </a:r>
              <a:endParaRPr lang="fr-CA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ZoneTexte 88"/>
            <p:cNvSpPr txBox="1"/>
            <p:nvPr/>
          </p:nvSpPr>
          <p:spPr>
            <a:xfrm>
              <a:off x="3777238" y="2010326"/>
              <a:ext cx="9181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800" dirty="0">
                  <a:latin typeface="Arial" panose="020B0604020202020204" pitchFamily="34" charset="0"/>
                  <a:cs typeface="Arial" panose="020B0604020202020204" pitchFamily="34" charset="0"/>
                </a:rPr>
                <a:t>Output </a:t>
              </a:r>
              <a:r>
                <a:rPr lang="en-CA" sz="800" dirty="0">
                  <a:latin typeface="Arial" panose="020B0604020202020204" pitchFamily="34" charset="0"/>
                  <a:cs typeface="Arial" panose="020B0604020202020204" pitchFamily="34" charset="0"/>
                </a:rPr>
                <a:t>Layer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070240" y="1772816"/>
            <a:ext cx="6322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Non-linear Canonical Correlation Analysis (NLCCA)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09262" y="1115616"/>
            <a:ext cx="5630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1.Non-linear approaches in DHR</a:t>
            </a:r>
          </a:p>
        </p:txBody>
      </p:sp>
      <p:sp>
        <p:nvSpPr>
          <p:cNvPr id="78" name="Espace réservé du numéro de diapositive 13">
            <a:extLst>
              <a:ext uri="{FF2B5EF4-FFF2-40B4-BE49-F238E27FC236}">
                <a16:creationId xmlns:a16="http://schemas.microsoft.com/office/drawing/2014/main" xmlns="" id="{AC550F7B-BBFC-48C5-ACC1-31ED5EA9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 dirty="0"/>
          </a:p>
        </p:txBody>
      </p:sp>
      <p:graphicFrame>
        <p:nvGraphicFramePr>
          <p:cNvPr id="80" name="Objet 36">
            <a:extLst>
              <a:ext uri="{FF2B5EF4-FFF2-40B4-BE49-F238E27FC236}">
                <a16:creationId xmlns:a16="http://schemas.microsoft.com/office/drawing/2014/main" xmlns="" id="{B02325D5-047F-48EC-B7E3-B3C03BE0B3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593841"/>
              </p:ext>
            </p:extLst>
          </p:nvPr>
        </p:nvGraphicFramePr>
        <p:xfrm>
          <a:off x="107504" y="2884413"/>
          <a:ext cx="823912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31" imgW="596880" imgH="965160" progId="Equation.DSMT4">
                  <p:embed/>
                </p:oleObj>
              </mc:Choice>
              <mc:Fallback>
                <p:oleObj name="Equation" r:id="rId31" imgW="596880" imgH="965160" progId="Equation.DSMT4">
                  <p:embed/>
                  <p:pic>
                    <p:nvPicPr>
                      <p:cNvPr id="29" name="Obje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884413"/>
                        <a:ext cx="823912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t 37">
            <a:extLst>
              <a:ext uri="{FF2B5EF4-FFF2-40B4-BE49-F238E27FC236}">
                <a16:creationId xmlns:a16="http://schemas.microsoft.com/office/drawing/2014/main" xmlns="" id="{06973D46-28FC-4657-82DA-E6796D77BC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89618"/>
              </p:ext>
            </p:extLst>
          </p:nvPr>
        </p:nvGraphicFramePr>
        <p:xfrm>
          <a:off x="172381" y="4593701"/>
          <a:ext cx="70167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33" imgW="495000" imgH="939600" progId="Equation.DSMT4">
                  <p:embed/>
                </p:oleObj>
              </mc:Choice>
              <mc:Fallback>
                <p:oleObj name="Equation" r:id="rId33" imgW="495000" imgH="939600" progId="Equation.DSMT4">
                  <p:embed/>
                  <p:pic>
                    <p:nvPicPr>
                      <p:cNvPr id="30" name="Obje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381" y="4593701"/>
                        <a:ext cx="701675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" name="Groupe 27">
            <a:extLst>
              <a:ext uri="{FF2B5EF4-FFF2-40B4-BE49-F238E27FC236}">
                <a16:creationId xmlns:a16="http://schemas.microsoft.com/office/drawing/2014/main" xmlns="" id="{A02D5DC6-8E6D-470F-9CE2-4370E84AA2F4}"/>
              </a:ext>
            </a:extLst>
          </p:cNvPr>
          <p:cNvGrpSpPr/>
          <p:nvPr/>
        </p:nvGrpSpPr>
        <p:grpSpPr>
          <a:xfrm>
            <a:off x="4788024" y="4257152"/>
            <a:ext cx="4065080" cy="2253620"/>
            <a:chOff x="4806754" y="3609080"/>
            <a:chExt cx="4065080" cy="225362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424A440D-DE90-4D6C-A7CC-42FFFD7178D3}"/>
                </a:ext>
              </a:extLst>
            </p:cNvPr>
            <p:cNvSpPr/>
            <p:nvPr/>
          </p:nvSpPr>
          <p:spPr>
            <a:xfrm>
              <a:off x="6966994" y="4258779"/>
              <a:ext cx="1564488" cy="130601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4FC945CA-7873-49CF-AB60-2FCAB6FB685F}"/>
                    </a:ext>
                  </a:extLst>
                </p:cNvPr>
                <p:cNvSpPr/>
                <p:nvPr/>
              </p:nvSpPr>
              <p:spPr>
                <a:xfrm>
                  <a:off x="8479162" y="4815098"/>
                  <a:ext cx="392672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4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CA" sz="1400" dirty="0"/>
                </a:p>
              </p:txBody>
            </p:sp>
          </mc:Choice>
          <mc:Fallback xmlns="">
            <p:sp>
              <p:nvSpPr>
                <p:cNvPr id="28" name="Rectangle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9162" y="4815098"/>
                  <a:ext cx="392672" cy="307777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102A9737-5C98-487F-8703-76DE5D8D1296}"/>
                    </a:ext>
                  </a:extLst>
                </p:cNvPr>
                <p:cNvSpPr/>
                <p:nvPr/>
              </p:nvSpPr>
              <p:spPr>
                <a:xfrm>
                  <a:off x="7579228" y="5554923"/>
                  <a:ext cx="39587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4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fr-CA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CA" sz="14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228" y="5554923"/>
                  <a:ext cx="395878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Étoile à 5 branches 32">
              <a:extLst>
                <a:ext uri="{FF2B5EF4-FFF2-40B4-BE49-F238E27FC236}">
                  <a16:creationId xmlns:a16="http://schemas.microsoft.com/office/drawing/2014/main" xmlns="" id="{DB1C4DCF-6D9F-4E2A-9452-C7DB602EC420}"/>
                </a:ext>
              </a:extLst>
            </p:cNvPr>
            <p:cNvSpPr/>
            <p:nvPr/>
          </p:nvSpPr>
          <p:spPr>
            <a:xfrm>
              <a:off x="7867106" y="4798851"/>
              <a:ext cx="108000" cy="108000"/>
            </a:xfrm>
            <a:prstGeom prst="star5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88" name="Organigramme : Connecteur 35">
              <a:extLst>
                <a:ext uri="{FF2B5EF4-FFF2-40B4-BE49-F238E27FC236}">
                  <a16:creationId xmlns:a16="http://schemas.microsoft.com/office/drawing/2014/main" xmlns="" id="{6CA3A8B9-6DFC-4DA0-BB35-575486CA5847}"/>
                </a:ext>
              </a:extLst>
            </p:cNvPr>
            <p:cNvSpPr/>
            <p:nvPr/>
          </p:nvSpPr>
          <p:spPr>
            <a:xfrm>
              <a:off x="7327042" y="47172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Organigramme : Connecteur 48">
              <a:extLst>
                <a:ext uri="{FF2B5EF4-FFF2-40B4-BE49-F238E27FC236}">
                  <a16:creationId xmlns:a16="http://schemas.microsoft.com/office/drawing/2014/main" xmlns="" id="{B7D2EB5F-1CF6-445B-A894-82BC05984096}"/>
                </a:ext>
              </a:extLst>
            </p:cNvPr>
            <p:cNvSpPr/>
            <p:nvPr/>
          </p:nvSpPr>
          <p:spPr>
            <a:xfrm>
              <a:off x="7471058" y="48696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Organigramme : Connecteur 49">
              <a:extLst>
                <a:ext uri="{FF2B5EF4-FFF2-40B4-BE49-F238E27FC236}">
                  <a16:creationId xmlns:a16="http://schemas.microsoft.com/office/drawing/2014/main" xmlns="" id="{CE4BBECD-A53D-4979-B9BC-DA83B5F93401}"/>
                </a:ext>
              </a:extLst>
            </p:cNvPr>
            <p:cNvSpPr/>
            <p:nvPr/>
          </p:nvSpPr>
          <p:spPr>
            <a:xfrm>
              <a:off x="7831098" y="50220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Organigramme : Connecteur 50">
              <a:extLst>
                <a:ext uri="{FF2B5EF4-FFF2-40B4-BE49-F238E27FC236}">
                  <a16:creationId xmlns:a16="http://schemas.microsoft.com/office/drawing/2014/main" xmlns="" id="{F9280228-8DB9-4DBF-9479-666020D9F246}"/>
                </a:ext>
              </a:extLst>
            </p:cNvPr>
            <p:cNvSpPr/>
            <p:nvPr/>
          </p:nvSpPr>
          <p:spPr>
            <a:xfrm>
              <a:off x="7659103" y="4578243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Organigramme : Connecteur 51">
              <a:extLst>
                <a:ext uri="{FF2B5EF4-FFF2-40B4-BE49-F238E27FC236}">
                  <a16:creationId xmlns:a16="http://schemas.microsoft.com/office/drawing/2014/main" xmlns="" id="{5EC0FAAE-D4EA-4495-81FB-2EF7732C8360}"/>
                </a:ext>
              </a:extLst>
            </p:cNvPr>
            <p:cNvSpPr/>
            <p:nvPr/>
          </p:nvSpPr>
          <p:spPr>
            <a:xfrm>
              <a:off x="7615066" y="5174488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Organigramme : Connecteur 52">
              <a:extLst>
                <a:ext uri="{FF2B5EF4-FFF2-40B4-BE49-F238E27FC236}">
                  <a16:creationId xmlns:a16="http://schemas.microsoft.com/office/drawing/2014/main" xmlns="" id="{45A07A91-EAE5-4C08-8FBB-9597066C2DE8}"/>
                </a:ext>
              </a:extLst>
            </p:cNvPr>
            <p:cNvSpPr/>
            <p:nvPr/>
          </p:nvSpPr>
          <p:spPr>
            <a:xfrm>
              <a:off x="8135898" y="4474803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Organigramme : Connecteur 53">
              <a:extLst>
                <a:ext uri="{FF2B5EF4-FFF2-40B4-BE49-F238E27FC236}">
                  <a16:creationId xmlns:a16="http://schemas.microsoft.com/office/drawing/2014/main" xmlns="" id="{D691D7F4-3A29-41DF-948F-6EAED81B469F}"/>
                </a:ext>
              </a:extLst>
            </p:cNvPr>
            <p:cNvSpPr/>
            <p:nvPr/>
          </p:nvSpPr>
          <p:spPr>
            <a:xfrm>
              <a:off x="8119122" y="4906851"/>
              <a:ext cx="72000" cy="72000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95" name="Groupe 54">
              <a:extLst>
                <a:ext uri="{FF2B5EF4-FFF2-40B4-BE49-F238E27FC236}">
                  <a16:creationId xmlns:a16="http://schemas.microsoft.com/office/drawing/2014/main" xmlns="" id="{BC329CE4-5370-4333-8A2D-A0772C72F278}"/>
                </a:ext>
              </a:extLst>
            </p:cNvPr>
            <p:cNvGrpSpPr/>
            <p:nvPr/>
          </p:nvGrpSpPr>
          <p:grpSpPr>
            <a:xfrm>
              <a:off x="4806754" y="3609080"/>
              <a:ext cx="2037243" cy="2233875"/>
              <a:chOff x="4806754" y="3609080"/>
              <a:chExt cx="2037243" cy="2233875"/>
            </a:xfrm>
          </p:grpSpPr>
          <p:cxnSp>
            <p:nvCxnSpPr>
              <p:cNvPr id="97" name="Connecteur droit avec flèche 56">
                <a:extLst>
                  <a:ext uri="{FF2B5EF4-FFF2-40B4-BE49-F238E27FC236}">
                    <a16:creationId xmlns:a16="http://schemas.microsoft.com/office/drawing/2014/main" xmlns="" id="{78165F04-DAFC-4CEA-964D-9955FC8F0887}"/>
                  </a:ext>
                </a:extLst>
              </p:cNvPr>
              <p:cNvCxnSpPr/>
              <p:nvPr/>
            </p:nvCxnSpPr>
            <p:spPr>
              <a:xfrm>
                <a:off x="6843997" y="3609080"/>
                <a:ext cx="0" cy="5400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xmlns="" id="{EFAEFAD2-D983-428C-92DB-74E737DF858E}"/>
                  </a:ext>
                </a:extLst>
              </p:cNvPr>
              <p:cNvSpPr/>
              <p:nvPr/>
            </p:nvSpPr>
            <p:spPr>
              <a:xfrm>
                <a:off x="5169908" y="4258779"/>
                <a:ext cx="1581062" cy="130601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xmlns="" id="{4345251F-79FC-4309-A7BE-2CD0945E5A08}"/>
                      </a:ext>
                    </a:extLst>
                  </p:cNvPr>
                  <p:cNvSpPr/>
                  <p:nvPr/>
                </p:nvSpPr>
                <p:spPr>
                  <a:xfrm>
                    <a:off x="4806754" y="4743090"/>
                    <a:ext cx="42774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A" sz="1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sz="1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CA" sz="140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CA" sz="1400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6754" y="4743090"/>
                    <a:ext cx="427745" cy="307777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xmlns="" id="{8D3663B3-F6BE-499F-8C78-03E944E2202A}"/>
                      </a:ext>
                    </a:extLst>
                  </p:cNvPr>
                  <p:cNvSpPr/>
                  <p:nvPr/>
                </p:nvSpPr>
                <p:spPr>
                  <a:xfrm>
                    <a:off x="5742858" y="5535178"/>
                    <a:ext cx="430952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A" sz="1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sz="14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CA" sz="1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CA" sz="14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2858" y="5535178"/>
                    <a:ext cx="430952" cy="307777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Étoile à 5 branches 60">
                <a:extLst>
                  <a:ext uri="{FF2B5EF4-FFF2-40B4-BE49-F238E27FC236}">
                    <a16:creationId xmlns:a16="http://schemas.microsoft.com/office/drawing/2014/main" xmlns="" id="{4CC981F4-EC86-483E-A032-CA159DF459F7}"/>
                  </a:ext>
                </a:extLst>
              </p:cNvPr>
              <p:cNvSpPr/>
              <p:nvPr/>
            </p:nvSpPr>
            <p:spPr>
              <a:xfrm>
                <a:off x="6282930" y="4650177"/>
                <a:ext cx="108000" cy="108000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02" name="Organigramme : Connecteur 61">
                <a:extLst>
                  <a:ext uri="{FF2B5EF4-FFF2-40B4-BE49-F238E27FC236}">
                    <a16:creationId xmlns:a16="http://schemas.microsoft.com/office/drawing/2014/main" xmlns="" id="{46B38198-69AE-475B-AB9E-8D3695ECB2CA}"/>
                  </a:ext>
                </a:extLst>
              </p:cNvPr>
              <p:cNvSpPr/>
              <p:nvPr/>
            </p:nvSpPr>
            <p:spPr>
              <a:xfrm>
                <a:off x="6043207" y="522002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Organigramme : Connecteur 62">
                <a:extLst>
                  <a:ext uri="{FF2B5EF4-FFF2-40B4-BE49-F238E27FC236}">
                    <a16:creationId xmlns:a16="http://schemas.microsoft.com/office/drawing/2014/main" xmlns="" id="{5A2A1A97-3C89-4E15-9C05-33DB1114BEE2}"/>
                  </a:ext>
                </a:extLst>
              </p:cNvPr>
              <p:cNvSpPr/>
              <p:nvPr/>
            </p:nvSpPr>
            <p:spPr>
              <a:xfrm>
                <a:off x="5880719" y="4932794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Organigramme : Connecteur 63">
                <a:extLst>
                  <a:ext uri="{FF2B5EF4-FFF2-40B4-BE49-F238E27FC236}">
                    <a16:creationId xmlns:a16="http://schemas.microsoft.com/office/drawing/2014/main" xmlns="" id="{D0277EBA-1776-4288-8B5A-B3B6DEF5ED6E}"/>
                  </a:ext>
                </a:extLst>
              </p:cNvPr>
              <p:cNvSpPr/>
              <p:nvPr/>
            </p:nvSpPr>
            <p:spPr>
              <a:xfrm>
                <a:off x="5775498" y="463217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Organigramme : Connecteur 64">
                <a:extLst>
                  <a:ext uri="{FF2B5EF4-FFF2-40B4-BE49-F238E27FC236}">
                    <a16:creationId xmlns:a16="http://schemas.microsoft.com/office/drawing/2014/main" xmlns="" id="{12BDC50F-5308-4BED-B5A0-5D5E897F77AE}"/>
                  </a:ext>
                </a:extLst>
              </p:cNvPr>
              <p:cNvSpPr/>
              <p:nvPr/>
            </p:nvSpPr>
            <p:spPr>
              <a:xfrm>
                <a:off x="6451112" y="4564888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Organigramme : Connecteur 65">
                <a:extLst>
                  <a:ext uri="{FF2B5EF4-FFF2-40B4-BE49-F238E27FC236}">
                    <a16:creationId xmlns:a16="http://schemas.microsoft.com/office/drawing/2014/main" xmlns="" id="{3B755750-406D-494D-A9A5-AE4337FFE518}"/>
                  </a:ext>
                </a:extLst>
              </p:cNvPr>
              <p:cNvSpPr/>
              <p:nvPr/>
            </p:nvSpPr>
            <p:spPr>
              <a:xfrm>
                <a:off x="6504858" y="514802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Organigramme : Connecteur 66">
                <a:extLst>
                  <a:ext uri="{FF2B5EF4-FFF2-40B4-BE49-F238E27FC236}">
                    <a16:creationId xmlns:a16="http://schemas.microsoft.com/office/drawing/2014/main" xmlns="" id="{A8D1802A-2DD9-4478-AE66-0D224DD20D9E}"/>
                  </a:ext>
                </a:extLst>
              </p:cNvPr>
              <p:cNvSpPr/>
              <p:nvPr/>
            </p:nvSpPr>
            <p:spPr>
              <a:xfrm>
                <a:off x="5670858" y="5110481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Organigramme : Connecteur 67">
                <a:extLst>
                  <a:ext uri="{FF2B5EF4-FFF2-40B4-BE49-F238E27FC236}">
                    <a16:creationId xmlns:a16="http://schemas.microsoft.com/office/drawing/2014/main" xmlns="" id="{C4AD81A9-4675-457F-A598-8D569D299A4E}"/>
                  </a:ext>
                </a:extLst>
              </p:cNvPr>
              <p:cNvSpPr/>
              <p:nvPr/>
            </p:nvSpPr>
            <p:spPr>
              <a:xfrm>
                <a:off x="6030890" y="4330787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xmlns="" id="{BE1563CC-E9F2-4BE7-88BE-6390E6F876C5}"/>
                      </a:ext>
                    </a:extLst>
                  </p:cNvPr>
                  <p:cNvSpPr/>
                  <p:nvPr/>
                </p:nvSpPr>
                <p:spPr>
                  <a:xfrm>
                    <a:off x="6212744" y="4773868"/>
                    <a:ext cx="380232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CA" sz="12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CA" sz="1200" b="1" i="1" smtClean="0"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fr-CA" sz="1200" b="1" i="1" smtClean="0"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fr-CA" sz="1200" b="1" dirty="0"/>
                  </a:p>
                </p:txBody>
              </p:sp>
            </mc:Choice>
            <mc:Fallback xmlns="">
              <p:sp>
                <p:nvSpPr>
                  <p:cNvPr id="48" name="Rectangle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2744" y="4773868"/>
                    <a:ext cx="380232" cy="276999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ectangle 95">
                  <a:extLst>
                    <a:ext uri="{FF2B5EF4-FFF2-40B4-BE49-F238E27FC236}">
                      <a16:creationId xmlns:a16="http://schemas.microsoft.com/office/drawing/2014/main" xmlns="" id="{616DD99C-7CD9-4B35-8781-04A60C2B8E32}"/>
                    </a:ext>
                  </a:extLst>
                </p:cNvPr>
                <p:cNvSpPr/>
                <p:nvPr/>
              </p:nvSpPr>
              <p:spPr>
                <a:xfrm>
                  <a:off x="7863722" y="4562088"/>
                  <a:ext cx="419474" cy="3070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5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CA" sz="135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CA" sz="1350" b="1" i="1" smtClean="0">
                                    <a:latin typeface="Cambria Math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fr-CA" sz="135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CA" sz="1350" b="1" dirty="0"/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722" y="4562088"/>
                  <a:ext cx="419474" cy="30707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4000" r="-2941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0" name="Groupe 69">
            <a:extLst>
              <a:ext uri="{FF2B5EF4-FFF2-40B4-BE49-F238E27FC236}">
                <a16:creationId xmlns:a16="http://schemas.microsoft.com/office/drawing/2014/main" xmlns="" id="{82E43EFC-B16B-4BC8-8078-8BF4B55DCD1C}"/>
              </a:ext>
            </a:extLst>
          </p:cNvPr>
          <p:cNvGrpSpPr/>
          <p:nvPr/>
        </p:nvGrpSpPr>
        <p:grpSpPr>
          <a:xfrm>
            <a:off x="5968025" y="5301208"/>
            <a:ext cx="2409518" cy="1449452"/>
            <a:chOff x="5986755" y="4668930"/>
            <a:chExt cx="2409518" cy="1449452"/>
          </a:xfrm>
        </p:grpSpPr>
        <p:sp>
          <p:nvSpPr>
            <p:cNvPr id="111" name="Ellipse 70">
              <a:extLst>
                <a:ext uri="{FF2B5EF4-FFF2-40B4-BE49-F238E27FC236}">
                  <a16:creationId xmlns:a16="http://schemas.microsoft.com/office/drawing/2014/main" xmlns="" id="{2345B580-2324-4135-B085-1886372AACB6}"/>
                </a:ext>
              </a:extLst>
            </p:cNvPr>
            <p:cNvSpPr/>
            <p:nvPr/>
          </p:nvSpPr>
          <p:spPr>
            <a:xfrm rot="20178896">
              <a:off x="7294808" y="4668930"/>
              <a:ext cx="1101465" cy="643643"/>
            </a:xfrm>
            <a:prstGeom prst="ellipse">
              <a:avLst/>
            </a:prstGeom>
            <a:noFill/>
            <a:ln w="190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cxnSp>
          <p:nvCxnSpPr>
            <p:cNvPr id="112" name="Connecteur droit avec flèche 71">
              <a:extLst>
                <a:ext uri="{FF2B5EF4-FFF2-40B4-BE49-F238E27FC236}">
                  <a16:creationId xmlns:a16="http://schemas.microsoft.com/office/drawing/2014/main" xmlns="" id="{A9187FFD-6712-4C77-8E0F-829082C77241}"/>
                </a:ext>
              </a:extLst>
            </p:cNvPr>
            <p:cNvCxnSpPr/>
            <p:nvPr/>
          </p:nvCxnSpPr>
          <p:spPr>
            <a:xfrm flipV="1">
              <a:off x="7326621" y="5423338"/>
              <a:ext cx="114703" cy="43936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35C8966F-2C4C-4DF3-B6E7-0321BD8FB9D1}"/>
                </a:ext>
              </a:extLst>
            </p:cNvPr>
            <p:cNvSpPr/>
            <p:nvPr/>
          </p:nvSpPr>
          <p:spPr>
            <a:xfrm>
              <a:off x="5986755" y="5749050"/>
              <a:ext cx="232966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Homogeneous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</a:t>
              </a:r>
              <a:r>
                <a:rPr lang="fr-CA" sz="1200" dirty="0">
                  <a:latin typeface="Arial" panose="020B0604020202020204" pitchFamily="34" charset="0"/>
                  <a:cs typeface="Arial" panose="020B0604020202020204" pitchFamily="34" charset="0"/>
                </a:rPr>
                <a:t> of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0259659A-D97F-4BE5-AFC4-6E4032535361}"/>
                    </a:ext>
                  </a:extLst>
                </p:cNvPr>
                <p:cNvSpPr/>
                <p:nvPr/>
              </p:nvSpPr>
              <p:spPr>
                <a:xfrm>
                  <a:off x="7680916" y="5825936"/>
                  <a:ext cx="503643" cy="2831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200" b="1" i="1" smtClean="0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fr-CA" sz="1200" b="1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fr-CA" sz="1200" b="1" i="1" smtClean="0">
                                    <a:latin typeface="Cambria Math"/>
                                  </a:rPr>
                                  <m:t>𝑺</m:t>
                                </m:r>
                              </m:e>
                            </m:acc>
                          </m:e>
                          <m:sub>
                            <m:r>
                              <a:rPr lang="fr-CA" sz="12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fr-CA" sz="1200" b="1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0916" y="5825936"/>
                  <a:ext cx="503643" cy="283154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t="-4255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978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24" name="Rectangle 23"/>
          <p:cNvSpPr/>
          <p:nvPr/>
        </p:nvSpPr>
        <p:spPr>
          <a:xfrm>
            <a:off x="709262" y="1115616"/>
            <a:ext cx="5630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1.Non-linear approaches in DHR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93"/>
          <p:cNvSpPr/>
          <p:nvPr/>
        </p:nvSpPr>
        <p:spPr>
          <a:xfrm>
            <a:off x="827584" y="3441752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</a:p>
        </p:txBody>
      </p:sp>
      <p:sp>
        <p:nvSpPr>
          <p:cNvPr id="21" name="Rectangle à coins arrondis 98"/>
          <p:cNvSpPr/>
          <p:nvPr/>
        </p:nvSpPr>
        <p:spPr>
          <a:xfrm>
            <a:off x="6876256" y="2994908"/>
            <a:ext cx="1512168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</a:t>
            </a:r>
          </a:p>
        </p:txBody>
      </p:sp>
      <p:sp>
        <p:nvSpPr>
          <p:cNvPr id="22" name="Rectangle à coins arrondis 101"/>
          <p:cNvSpPr/>
          <p:nvPr/>
        </p:nvSpPr>
        <p:spPr>
          <a:xfrm>
            <a:off x="3563888" y="2778836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CCA-MLR</a:t>
            </a:r>
          </a:p>
        </p:txBody>
      </p:sp>
      <p:cxnSp>
        <p:nvCxnSpPr>
          <p:cNvPr id="28" name="Connecteur droit avec flèche 109"/>
          <p:cNvCxnSpPr/>
          <p:nvPr/>
        </p:nvCxnSpPr>
        <p:spPr>
          <a:xfrm flipH="1">
            <a:off x="2369089" y="2994836"/>
            <a:ext cx="1158638" cy="72461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122"/>
          <p:cNvCxnSpPr>
            <a:endCxn id="21" idx="1"/>
          </p:cNvCxnSpPr>
          <p:nvPr/>
        </p:nvCxnSpPr>
        <p:spPr>
          <a:xfrm>
            <a:off x="5614768" y="2994908"/>
            <a:ext cx="1261488" cy="216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8771" y="1842732"/>
            <a:ext cx="2170589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(DHR)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91880" y="1842732"/>
            <a:ext cx="217058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RFA Model</a:t>
            </a:r>
            <a:endParaRPr lang="fr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9800" y="1842732"/>
            <a:ext cx="2170589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à coins arrondis 93"/>
          <p:cNvSpPr/>
          <p:nvPr/>
        </p:nvSpPr>
        <p:spPr>
          <a:xfrm>
            <a:off x="827584" y="4365104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</a:t>
            </a:r>
          </a:p>
        </p:txBody>
      </p:sp>
      <p:sp>
        <p:nvSpPr>
          <p:cNvPr id="34" name="Rectangle à coins arrondis 101"/>
          <p:cNvSpPr/>
          <p:nvPr/>
        </p:nvSpPr>
        <p:spPr>
          <a:xfrm>
            <a:off x="3563888" y="3354900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NLCCA-MLR</a:t>
            </a:r>
          </a:p>
        </p:txBody>
      </p:sp>
      <p:cxnSp>
        <p:nvCxnSpPr>
          <p:cNvPr id="35" name="Connecteur droit avec flèche 109"/>
          <p:cNvCxnSpPr/>
          <p:nvPr/>
        </p:nvCxnSpPr>
        <p:spPr>
          <a:xfrm flipH="1">
            <a:off x="2369090" y="3570900"/>
            <a:ext cx="1158638" cy="107190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122"/>
          <p:cNvCxnSpPr/>
          <p:nvPr/>
        </p:nvCxnSpPr>
        <p:spPr>
          <a:xfrm flipV="1">
            <a:off x="5666521" y="3210836"/>
            <a:ext cx="1205683" cy="44590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3">
            <a:extLst>
              <a:ext uri="{FF2B5EF4-FFF2-40B4-BE49-F238E27FC236}">
                <a16:creationId xmlns:a16="http://schemas.microsoft.com/office/drawing/2014/main" xmlns="" id="{736EB748-73E7-4768-B2AF-942EFEB6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55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24" name="Rectangle 23"/>
          <p:cNvSpPr/>
          <p:nvPr/>
        </p:nvSpPr>
        <p:spPr>
          <a:xfrm>
            <a:off x="709262" y="1115616"/>
            <a:ext cx="537198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2.Non-linear approaches in RE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à coins arrondis 93"/>
          <p:cNvSpPr/>
          <p:nvPr/>
        </p:nvSpPr>
        <p:spPr>
          <a:xfrm>
            <a:off x="827584" y="3441752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</a:p>
        </p:txBody>
      </p:sp>
      <p:sp>
        <p:nvSpPr>
          <p:cNvPr id="21" name="Rectangle à coins arrondis 98"/>
          <p:cNvSpPr/>
          <p:nvPr/>
        </p:nvSpPr>
        <p:spPr>
          <a:xfrm>
            <a:off x="6876256" y="2994908"/>
            <a:ext cx="1512168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</a:t>
            </a:r>
          </a:p>
        </p:txBody>
      </p:sp>
      <p:sp>
        <p:nvSpPr>
          <p:cNvPr id="22" name="Rectangle à coins arrondis 101"/>
          <p:cNvSpPr/>
          <p:nvPr/>
        </p:nvSpPr>
        <p:spPr>
          <a:xfrm>
            <a:off x="3563888" y="2778836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CCA-MLR</a:t>
            </a:r>
          </a:p>
        </p:txBody>
      </p:sp>
      <p:cxnSp>
        <p:nvCxnSpPr>
          <p:cNvPr id="28" name="Connecteur droit avec flèche 109"/>
          <p:cNvCxnSpPr/>
          <p:nvPr/>
        </p:nvCxnSpPr>
        <p:spPr>
          <a:xfrm flipH="1">
            <a:off x="2369089" y="2994836"/>
            <a:ext cx="1158638" cy="72461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122"/>
          <p:cNvCxnSpPr>
            <a:endCxn id="21" idx="1"/>
          </p:cNvCxnSpPr>
          <p:nvPr/>
        </p:nvCxnSpPr>
        <p:spPr>
          <a:xfrm>
            <a:off x="5614768" y="2994908"/>
            <a:ext cx="1261488" cy="216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488771" y="1842732"/>
            <a:ext cx="2170589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(DHR)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91880" y="1842732"/>
            <a:ext cx="217058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RFA Model</a:t>
            </a:r>
            <a:endParaRPr lang="fr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19800" y="1842732"/>
            <a:ext cx="2170589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à coins arrondis 93"/>
          <p:cNvSpPr/>
          <p:nvPr/>
        </p:nvSpPr>
        <p:spPr>
          <a:xfrm>
            <a:off x="827584" y="4365104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</a:t>
            </a:r>
          </a:p>
        </p:txBody>
      </p:sp>
      <p:sp>
        <p:nvSpPr>
          <p:cNvPr id="34" name="Rectangle à coins arrondis 101"/>
          <p:cNvSpPr/>
          <p:nvPr/>
        </p:nvSpPr>
        <p:spPr>
          <a:xfrm>
            <a:off x="3563888" y="3354900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NLCCA-MLR</a:t>
            </a:r>
          </a:p>
        </p:txBody>
      </p:sp>
      <p:cxnSp>
        <p:nvCxnSpPr>
          <p:cNvPr id="35" name="Connecteur droit avec flèche 109"/>
          <p:cNvCxnSpPr/>
          <p:nvPr/>
        </p:nvCxnSpPr>
        <p:spPr>
          <a:xfrm flipH="1">
            <a:off x="2369090" y="3570900"/>
            <a:ext cx="1158638" cy="107190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122"/>
          <p:cNvCxnSpPr/>
          <p:nvPr/>
        </p:nvCxnSpPr>
        <p:spPr>
          <a:xfrm flipV="1">
            <a:off x="5666521" y="3210836"/>
            <a:ext cx="1205683" cy="44590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13">
            <a:extLst>
              <a:ext uri="{FF2B5EF4-FFF2-40B4-BE49-F238E27FC236}">
                <a16:creationId xmlns:a16="http://schemas.microsoft.com/office/drawing/2014/main" xmlns="" id="{736EB748-73E7-4768-B2AF-942EFEB6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 dirty="0"/>
          </a:p>
        </p:txBody>
      </p:sp>
      <p:grpSp>
        <p:nvGrpSpPr>
          <p:cNvPr id="42" name="Groupe 38">
            <a:extLst>
              <a:ext uri="{FF2B5EF4-FFF2-40B4-BE49-F238E27FC236}">
                <a16:creationId xmlns:a16="http://schemas.microsoft.com/office/drawing/2014/main" xmlns="" id="{665B0F08-D570-4E47-93F7-7FE6060AE667}"/>
              </a:ext>
            </a:extLst>
          </p:cNvPr>
          <p:cNvGrpSpPr/>
          <p:nvPr/>
        </p:nvGrpSpPr>
        <p:grpSpPr>
          <a:xfrm>
            <a:off x="6516216" y="4221088"/>
            <a:ext cx="2392174" cy="2170594"/>
            <a:chOff x="6356290" y="3861147"/>
            <a:chExt cx="2392174" cy="2170594"/>
          </a:xfrm>
        </p:grpSpPr>
        <p:pic>
          <p:nvPicPr>
            <p:cNvPr id="43" name="Picture 2" descr="http://www.texample.net/media/tikz/examples/PNG/neural-network.png">
              <a:extLst>
                <a:ext uri="{FF2B5EF4-FFF2-40B4-BE49-F238E27FC236}">
                  <a16:creationId xmlns:a16="http://schemas.microsoft.com/office/drawing/2014/main" xmlns="" id="{BAAD19E7-5D96-4EE8-85DE-A14BFEB882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0" t="20036" r="14981"/>
            <a:stretch/>
          </p:blipFill>
          <p:spPr bwMode="auto">
            <a:xfrm>
              <a:off x="6356290" y="3861147"/>
              <a:ext cx="2346424" cy="172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3664C69A-9480-4EAF-B3A0-C4809A5C0508}"/>
                </a:ext>
              </a:extLst>
            </p:cNvPr>
            <p:cNvSpPr/>
            <p:nvPr/>
          </p:nvSpPr>
          <p:spPr>
            <a:xfrm>
              <a:off x="6356290" y="5570076"/>
              <a:ext cx="239217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Single 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Artificial</a:t>
              </a:r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Neural Network (ANN)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085B99A4-9869-40AB-AA99-BEE71E08E42C}"/>
              </a:ext>
            </a:extLst>
          </p:cNvPr>
          <p:cNvGrpSpPr/>
          <p:nvPr/>
        </p:nvGrpSpPr>
        <p:grpSpPr>
          <a:xfrm>
            <a:off x="2392804" y="3789040"/>
            <a:ext cx="5995620" cy="597176"/>
            <a:chOff x="2392804" y="3119808"/>
            <a:chExt cx="5995620" cy="597176"/>
          </a:xfrm>
        </p:grpSpPr>
        <p:sp>
          <p:nvSpPr>
            <p:cNvPr id="46" name="Rectangle à coins arrondis 31">
              <a:extLst>
                <a:ext uri="{FF2B5EF4-FFF2-40B4-BE49-F238E27FC236}">
                  <a16:creationId xmlns:a16="http://schemas.microsoft.com/office/drawing/2014/main" xmlns="" id="{91407CDB-81E6-4C33-99E9-6A880486917B}"/>
                </a:ext>
              </a:extLst>
            </p:cNvPr>
            <p:cNvSpPr/>
            <p:nvPr/>
          </p:nvSpPr>
          <p:spPr>
            <a:xfrm>
              <a:off x="6876256" y="3141016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</a:t>
              </a:r>
            </a:p>
          </p:txBody>
        </p:sp>
        <p:sp>
          <p:nvSpPr>
            <p:cNvPr id="47" name="Rectangle à coins arrondis 101">
              <a:extLst>
                <a:ext uri="{FF2B5EF4-FFF2-40B4-BE49-F238E27FC236}">
                  <a16:creationId xmlns:a16="http://schemas.microsoft.com/office/drawing/2014/main" xmlns="" id="{299FB299-4E23-491B-AACF-07FB79D43629}"/>
                </a:ext>
              </a:extLst>
            </p:cNvPr>
            <p:cNvSpPr/>
            <p:nvPr/>
          </p:nvSpPr>
          <p:spPr>
            <a:xfrm>
              <a:off x="3563888" y="3284984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CCA-ANN</a:t>
              </a:r>
            </a:p>
          </p:txBody>
        </p:sp>
        <p:cxnSp>
          <p:nvCxnSpPr>
            <p:cNvPr id="48" name="Connecteur droit avec flèche 109">
              <a:extLst>
                <a:ext uri="{FF2B5EF4-FFF2-40B4-BE49-F238E27FC236}">
                  <a16:creationId xmlns:a16="http://schemas.microsoft.com/office/drawing/2014/main" xmlns="" id="{15D4697E-4B51-4B0F-81F4-7D8CAA0FBE72}"/>
                </a:ext>
              </a:extLst>
            </p:cNvPr>
            <p:cNvCxnSpPr/>
            <p:nvPr/>
          </p:nvCxnSpPr>
          <p:spPr>
            <a:xfrm flipH="1" flipV="1">
              <a:off x="2392804" y="3119808"/>
              <a:ext cx="1134924" cy="453209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122">
              <a:extLst>
                <a:ext uri="{FF2B5EF4-FFF2-40B4-BE49-F238E27FC236}">
                  <a16:creationId xmlns:a16="http://schemas.microsoft.com/office/drawing/2014/main" xmlns="" id="{20507115-917A-487E-B86A-C32CABA1C3B7}"/>
                </a:ext>
              </a:extLst>
            </p:cNvPr>
            <p:cNvCxnSpPr/>
            <p:nvPr/>
          </p:nvCxnSpPr>
          <p:spPr>
            <a:xfrm flipV="1">
              <a:off x="5670573" y="3346413"/>
              <a:ext cx="1168377" cy="154571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8863DD0-4DE5-4B81-A1F5-2AFEF4660813}"/>
              </a:ext>
            </a:extLst>
          </p:cNvPr>
          <p:cNvGrpSpPr/>
          <p:nvPr/>
        </p:nvGrpSpPr>
        <p:grpSpPr>
          <a:xfrm>
            <a:off x="2392804" y="4005136"/>
            <a:ext cx="4446146" cy="936032"/>
            <a:chOff x="2392804" y="3357016"/>
            <a:chExt cx="4446146" cy="936032"/>
          </a:xfrm>
        </p:grpSpPr>
        <p:cxnSp>
          <p:nvCxnSpPr>
            <p:cNvPr id="51" name="Connecteur droit avec flèche 109">
              <a:extLst>
                <a:ext uri="{FF2B5EF4-FFF2-40B4-BE49-F238E27FC236}">
                  <a16:creationId xmlns:a16="http://schemas.microsoft.com/office/drawing/2014/main" xmlns="" id="{120944A4-681D-4F4E-A4F4-B5E4ACF02015}"/>
                </a:ext>
              </a:extLst>
            </p:cNvPr>
            <p:cNvCxnSpPr>
              <a:stCxn id="53" idx="1"/>
            </p:cNvCxnSpPr>
            <p:nvPr/>
          </p:nvCxnSpPr>
          <p:spPr>
            <a:xfrm flipH="1" flipV="1">
              <a:off x="2392804" y="4043160"/>
              <a:ext cx="1171084" cy="33888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122">
              <a:extLst>
                <a:ext uri="{FF2B5EF4-FFF2-40B4-BE49-F238E27FC236}">
                  <a16:creationId xmlns:a16="http://schemas.microsoft.com/office/drawing/2014/main" xmlns="" id="{171F6455-9D08-4432-B426-0587DCD7B86B}"/>
                </a:ext>
              </a:extLst>
            </p:cNvPr>
            <p:cNvCxnSpPr/>
            <p:nvPr/>
          </p:nvCxnSpPr>
          <p:spPr>
            <a:xfrm flipV="1">
              <a:off x="5666521" y="3357016"/>
              <a:ext cx="1172429" cy="72003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à coins arrondis 101">
              <a:extLst>
                <a:ext uri="{FF2B5EF4-FFF2-40B4-BE49-F238E27FC236}">
                  <a16:creationId xmlns:a16="http://schemas.microsoft.com/office/drawing/2014/main" xmlns="" id="{91E9F990-6E25-4511-8965-57D625B24D85}"/>
                </a:ext>
              </a:extLst>
            </p:cNvPr>
            <p:cNvSpPr/>
            <p:nvPr/>
          </p:nvSpPr>
          <p:spPr>
            <a:xfrm>
              <a:off x="3563888" y="3861048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NLCCA-ANN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93"/>
          <p:cNvSpPr/>
          <p:nvPr/>
        </p:nvSpPr>
        <p:spPr>
          <a:xfrm>
            <a:off x="827584" y="2795772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</a:p>
        </p:txBody>
      </p:sp>
      <p:sp>
        <p:nvSpPr>
          <p:cNvPr id="29" name="Rectangle à coins arrondis 98"/>
          <p:cNvSpPr/>
          <p:nvPr/>
        </p:nvSpPr>
        <p:spPr>
          <a:xfrm>
            <a:off x="6876256" y="2348928"/>
            <a:ext cx="1512168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</a:t>
            </a:r>
          </a:p>
        </p:txBody>
      </p:sp>
      <p:sp>
        <p:nvSpPr>
          <p:cNvPr id="30" name="Rectangle à coins arrondis 101"/>
          <p:cNvSpPr/>
          <p:nvPr/>
        </p:nvSpPr>
        <p:spPr>
          <a:xfrm>
            <a:off x="3563888" y="2132856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CCA-MLR</a:t>
            </a:r>
          </a:p>
        </p:txBody>
      </p:sp>
      <p:cxnSp>
        <p:nvCxnSpPr>
          <p:cNvPr id="31" name="Connecteur droit avec flèche 109"/>
          <p:cNvCxnSpPr/>
          <p:nvPr/>
        </p:nvCxnSpPr>
        <p:spPr>
          <a:xfrm flipH="1">
            <a:off x="2369089" y="2348856"/>
            <a:ext cx="1158638" cy="72461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122"/>
          <p:cNvCxnSpPr>
            <a:endCxn id="29" idx="1"/>
          </p:cNvCxnSpPr>
          <p:nvPr/>
        </p:nvCxnSpPr>
        <p:spPr>
          <a:xfrm>
            <a:off x="5614768" y="2348928"/>
            <a:ext cx="1261488" cy="216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8771" y="1196752"/>
            <a:ext cx="2170589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(DHR)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1880" y="1196752"/>
            <a:ext cx="217058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RFA Model</a:t>
            </a:r>
            <a:endParaRPr lang="fr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19800" y="1196752"/>
            <a:ext cx="2170589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93"/>
          <p:cNvSpPr/>
          <p:nvPr/>
        </p:nvSpPr>
        <p:spPr>
          <a:xfrm>
            <a:off x="827584" y="3719124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</a:t>
            </a:r>
          </a:p>
        </p:txBody>
      </p:sp>
      <p:sp>
        <p:nvSpPr>
          <p:cNvPr id="37" name="Rectangle à coins arrondis 101"/>
          <p:cNvSpPr/>
          <p:nvPr/>
        </p:nvSpPr>
        <p:spPr>
          <a:xfrm>
            <a:off x="3563888" y="2708920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NLCCA-MLR</a:t>
            </a:r>
          </a:p>
        </p:txBody>
      </p:sp>
      <p:cxnSp>
        <p:nvCxnSpPr>
          <p:cNvPr id="38" name="Connecteur droit avec flèche 109"/>
          <p:cNvCxnSpPr/>
          <p:nvPr/>
        </p:nvCxnSpPr>
        <p:spPr>
          <a:xfrm flipH="1">
            <a:off x="2369090" y="2924920"/>
            <a:ext cx="1158638" cy="107190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122"/>
          <p:cNvCxnSpPr/>
          <p:nvPr/>
        </p:nvCxnSpPr>
        <p:spPr>
          <a:xfrm flipV="1">
            <a:off x="5666521" y="2564856"/>
            <a:ext cx="1205683" cy="44590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392804" y="3119808"/>
            <a:ext cx="5995620" cy="597176"/>
            <a:chOff x="2392804" y="3119808"/>
            <a:chExt cx="5995620" cy="597176"/>
          </a:xfrm>
        </p:grpSpPr>
        <p:sp>
          <p:nvSpPr>
            <p:cNvPr id="53" name="Rectangle à coins arrondis 31"/>
            <p:cNvSpPr/>
            <p:nvPr/>
          </p:nvSpPr>
          <p:spPr>
            <a:xfrm>
              <a:off x="6876256" y="3141016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</a:t>
              </a:r>
            </a:p>
          </p:txBody>
        </p:sp>
        <p:sp>
          <p:nvSpPr>
            <p:cNvPr id="69" name="Rectangle à coins arrondis 101"/>
            <p:cNvSpPr/>
            <p:nvPr/>
          </p:nvSpPr>
          <p:spPr>
            <a:xfrm>
              <a:off x="3563888" y="3284984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CCA-ANN</a:t>
              </a:r>
            </a:p>
          </p:txBody>
        </p:sp>
        <p:cxnSp>
          <p:nvCxnSpPr>
            <p:cNvPr id="72" name="Connecteur droit avec flèche 109"/>
            <p:cNvCxnSpPr/>
            <p:nvPr/>
          </p:nvCxnSpPr>
          <p:spPr>
            <a:xfrm flipH="1" flipV="1">
              <a:off x="2392804" y="3119808"/>
              <a:ext cx="1134924" cy="453209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122"/>
            <p:cNvCxnSpPr/>
            <p:nvPr/>
          </p:nvCxnSpPr>
          <p:spPr>
            <a:xfrm flipV="1">
              <a:off x="5670573" y="3346413"/>
              <a:ext cx="1168377" cy="154571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392804" y="3357016"/>
            <a:ext cx="4446146" cy="936032"/>
            <a:chOff x="2392804" y="3357016"/>
            <a:chExt cx="4446146" cy="936032"/>
          </a:xfrm>
        </p:grpSpPr>
        <p:cxnSp>
          <p:nvCxnSpPr>
            <p:cNvPr id="70" name="Connecteur droit avec flèche 109"/>
            <p:cNvCxnSpPr>
              <a:stCxn id="78" idx="1"/>
            </p:cNvCxnSpPr>
            <p:nvPr/>
          </p:nvCxnSpPr>
          <p:spPr>
            <a:xfrm flipH="1" flipV="1">
              <a:off x="2392804" y="4043160"/>
              <a:ext cx="1171084" cy="33888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122"/>
            <p:cNvCxnSpPr/>
            <p:nvPr/>
          </p:nvCxnSpPr>
          <p:spPr>
            <a:xfrm flipV="1">
              <a:off x="5666521" y="3357016"/>
              <a:ext cx="1172429" cy="72003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à coins arrondis 101"/>
            <p:cNvSpPr/>
            <p:nvPr/>
          </p:nvSpPr>
          <p:spPr>
            <a:xfrm>
              <a:off x="3563888" y="3861048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NLCCA-ANN</a:t>
              </a:r>
            </a:p>
          </p:txBody>
        </p:sp>
      </p:grpSp>
      <p:grpSp>
        <p:nvGrpSpPr>
          <p:cNvPr id="66" name="Groupe 68"/>
          <p:cNvGrpSpPr/>
          <p:nvPr/>
        </p:nvGrpSpPr>
        <p:grpSpPr>
          <a:xfrm>
            <a:off x="5508104" y="4005064"/>
            <a:ext cx="3288933" cy="2520280"/>
            <a:chOff x="5264063" y="4293096"/>
            <a:chExt cx="3288933" cy="2520280"/>
          </a:xfrm>
        </p:grpSpPr>
        <p:sp>
          <p:nvSpPr>
            <p:cNvPr id="67" name="Rectangle 66"/>
            <p:cNvSpPr/>
            <p:nvPr/>
          </p:nvSpPr>
          <p:spPr>
            <a:xfrm>
              <a:off x="5264063" y="5424577"/>
              <a:ext cx="15758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Ensemble 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Artificial</a:t>
              </a:r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Neural Network (EANN)</a:t>
              </a:r>
            </a:p>
            <a:p>
              <a:pPr algn="ctr"/>
              <a:endParaRPr lang="fr-CA" sz="1200" dirty="0"/>
            </a:p>
          </p:txBody>
        </p:sp>
        <p:pic>
          <p:nvPicPr>
            <p:cNvPr id="6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6" y="4293096"/>
              <a:ext cx="1676740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24" name="Group 1023"/>
          <p:cNvGrpSpPr/>
          <p:nvPr/>
        </p:nvGrpSpPr>
        <p:grpSpPr>
          <a:xfrm>
            <a:off x="2396856" y="3119808"/>
            <a:ext cx="5991568" cy="1749352"/>
            <a:chOff x="2396856" y="3119808"/>
            <a:chExt cx="5991568" cy="1749352"/>
          </a:xfrm>
        </p:grpSpPr>
        <p:sp>
          <p:nvSpPr>
            <p:cNvPr id="59" name="Rectangle à coins arrondis 61"/>
            <p:cNvSpPr/>
            <p:nvPr/>
          </p:nvSpPr>
          <p:spPr>
            <a:xfrm>
              <a:off x="6876256" y="3933104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EANN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96856" y="3119808"/>
              <a:ext cx="4475348" cy="1749352"/>
              <a:chOff x="2392804" y="2543696"/>
              <a:chExt cx="4475348" cy="1749352"/>
            </a:xfrm>
          </p:grpSpPr>
          <p:cxnSp>
            <p:nvCxnSpPr>
              <p:cNvPr id="90" name="Connecteur droit avec flèche 109"/>
              <p:cNvCxnSpPr/>
              <p:nvPr/>
            </p:nvCxnSpPr>
            <p:spPr>
              <a:xfrm flipH="1" flipV="1">
                <a:off x="2392804" y="2543696"/>
                <a:ext cx="1130872" cy="15333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avec flèche 122"/>
              <p:cNvCxnSpPr/>
              <p:nvPr/>
            </p:nvCxnSpPr>
            <p:spPr>
              <a:xfrm flipV="1">
                <a:off x="5666521" y="3572992"/>
                <a:ext cx="1201631" cy="50405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à coins arrondis 101"/>
              <p:cNvSpPr/>
              <p:nvPr/>
            </p:nvSpPr>
            <p:spPr>
              <a:xfrm>
                <a:off x="3563888" y="3861048"/>
                <a:ext cx="2050880" cy="432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A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CCA-EANN</a:t>
                </a:r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>
            <a:off x="2392804" y="4076188"/>
            <a:ext cx="4446146" cy="1369036"/>
            <a:chOff x="2392804" y="4076188"/>
            <a:chExt cx="4446146" cy="1369036"/>
          </a:xfrm>
        </p:grpSpPr>
        <p:sp>
          <p:nvSpPr>
            <p:cNvPr id="100" name="Rectangle à coins arrondis 101"/>
            <p:cNvSpPr/>
            <p:nvPr/>
          </p:nvSpPr>
          <p:spPr>
            <a:xfrm>
              <a:off x="3577166" y="5013224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NLCCA-EANN</a:t>
              </a:r>
            </a:p>
          </p:txBody>
        </p:sp>
        <p:cxnSp>
          <p:nvCxnSpPr>
            <p:cNvPr id="104" name="Connecteur droit avec flèche 122"/>
            <p:cNvCxnSpPr/>
            <p:nvPr/>
          </p:nvCxnSpPr>
          <p:spPr>
            <a:xfrm flipV="1">
              <a:off x="5656806" y="4149104"/>
              <a:ext cx="1182144" cy="1080121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22"/>
            <p:cNvCxnSpPr/>
            <p:nvPr/>
          </p:nvCxnSpPr>
          <p:spPr>
            <a:xfrm flipH="1" flipV="1">
              <a:off x="2392804" y="4076188"/>
              <a:ext cx="1171084" cy="1153036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up 1044"/>
          <p:cNvGrpSpPr/>
          <p:nvPr/>
        </p:nvGrpSpPr>
        <p:grpSpPr>
          <a:xfrm>
            <a:off x="2396856" y="3140920"/>
            <a:ext cx="5991299" cy="2880320"/>
            <a:chOff x="2396856" y="3140920"/>
            <a:chExt cx="5991299" cy="2880320"/>
          </a:xfrm>
        </p:grpSpPr>
        <p:sp>
          <p:nvSpPr>
            <p:cNvPr id="121" name="Rectangle à coins arrondis 38"/>
            <p:cNvSpPr/>
            <p:nvPr/>
          </p:nvSpPr>
          <p:spPr>
            <a:xfrm>
              <a:off x="6875987" y="4725192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</a:t>
              </a:r>
            </a:p>
          </p:txBody>
        </p:sp>
        <p:sp>
          <p:nvSpPr>
            <p:cNvPr id="122" name="Rectangle à coins arrondis 39"/>
            <p:cNvSpPr/>
            <p:nvPr/>
          </p:nvSpPr>
          <p:spPr>
            <a:xfrm>
              <a:off x="3563888" y="5589240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CCA-GAM</a:t>
              </a:r>
            </a:p>
          </p:txBody>
        </p:sp>
        <p:cxnSp>
          <p:nvCxnSpPr>
            <p:cNvPr id="125" name="Connecteur droit avec flèche 42"/>
            <p:cNvCxnSpPr/>
            <p:nvPr/>
          </p:nvCxnSpPr>
          <p:spPr>
            <a:xfrm flipH="1" flipV="1">
              <a:off x="2396856" y="3140920"/>
              <a:ext cx="1154168" cy="267886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45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87380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396856" y="4077050"/>
            <a:ext cx="4479131" cy="2520302"/>
            <a:chOff x="2396856" y="4077050"/>
            <a:chExt cx="4479131" cy="2520302"/>
          </a:xfrm>
        </p:grpSpPr>
        <p:sp>
          <p:nvSpPr>
            <p:cNvPr id="123" name="Rectangle à coins arrondis 40"/>
            <p:cNvSpPr/>
            <p:nvPr/>
          </p:nvSpPr>
          <p:spPr>
            <a:xfrm>
              <a:off x="3583185" y="6165352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NLCCA-GAM</a:t>
              </a:r>
            </a:p>
          </p:txBody>
        </p:sp>
        <p:cxnSp>
          <p:nvCxnSpPr>
            <p:cNvPr id="124" name="Connecteur droit avec flèche 41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144016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22"/>
            <p:cNvCxnSpPr/>
            <p:nvPr/>
          </p:nvCxnSpPr>
          <p:spPr>
            <a:xfrm flipH="1" flipV="1">
              <a:off x="2396856" y="4077050"/>
              <a:ext cx="1171084" cy="2392255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DC68083-26DD-4718-BEBE-D5A6CC6758D0}"/>
              </a:ext>
            </a:extLst>
          </p:cNvPr>
          <p:cNvGrpSpPr/>
          <p:nvPr/>
        </p:nvGrpSpPr>
        <p:grpSpPr>
          <a:xfrm>
            <a:off x="4860032" y="5714947"/>
            <a:ext cx="4741395" cy="810397"/>
            <a:chOff x="4880832" y="5847930"/>
            <a:chExt cx="4741395" cy="8103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8F44DB9B-95A4-485D-934A-70976D379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80832" y="5847930"/>
              <a:ext cx="4067119" cy="469509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31007278-CAF3-4E7D-8265-B0594ED56168}"/>
                </a:ext>
              </a:extLst>
            </p:cNvPr>
            <p:cNvSpPr/>
            <p:nvPr/>
          </p:nvSpPr>
          <p:spPr>
            <a:xfrm>
              <a:off x="5633865" y="6381328"/>
              <a:ext cx="398836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altLang="fr-FR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Generalized</a:t>
              </a:r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Additive 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Models</a:t>
              </a:r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(GAM)</a:t>
              </a:r>
              <a:endParaRPr lang="fr-CA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07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93"/>
          <p:cNvSpPr/>
          <p:nvPr/>
        </p:nvSpPr>
        <p:spPr>
          <a:xfrm>
            <a:off x="827584" y="2795772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</a:p>
        </p:txBody>
      </p:sp>
      <p:sp>
        <p:nvSpPr>
          <p:cNvPr id="29" name="Rectangle à coins arrondis 98"/>
          <p:cNvSpPr/>
          <p:nvPr/>
        </p:nvSpPr>
        <p:spPr>
          <a:xfrm>
            <a:off x="6876256" y="2348928"/>
            <a:ext cx="1512168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</a:t>
            </a:r>
          </a:p>
        </p:txBody>
      </p:sp>
      <p:sp>
        <p:nvSpPr>
          <p:cNvPr id="30" name="Rectangle à coins arrondis 101"/>
          <p:cNvSpPr/>
          <p:nvPr/>
        </p:nvSpPr>
        <p:spPr>
          <a:xfrm>
            <a:off x="3563888" y="2132856"/>
            <a:ext cx="2050880" cy="432000"/>
          </a:xfrm>
          <a:prstGeom prst="round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CCA-MLR</a:t>
            </a:r>
          </a:p>
        </p:txBody>
      </p:sp>
      <p:cxnSp>
        <p:nvCxnSpPr>
          <p:cNvPr id="31" name="Connecteur droit avec flèche 109"/>
          <p:cNvCxnSpPr>
            <a:cxnSpLocks/>
          </p:cNvCxnSpPr>
          <p:nvPr/>
        </p:nvCxnSpPr>
        <p:spPr>
          <a:xfrm flipH="1">
            <a:off x="2369089" y="2348856"/>
            <a:ext cx="1158638" cy="72461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122"/>
          <p:cNvCxnSpPr>
            <a:endCxn id="29" idx="1"/>
          </p:cNvCxnSpPr>
          <p:nvPr/>
        </p:nvCxnSpPr>
        <p:spPr>
          <a:xfrm>
            <a:off x="5614768" y="2348928"/>
            <a:ext cx="1261488" cy="216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8771" y="1196752"/>
            <a:ext cx="2170589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(DHR)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1880" y="1196752"/>
            <a:ext cx="217058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RFA Model</a:t>
            </a:r>
            <a:endParaRPr lang="fr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19800" y="1196752"/>
            <a:ext cx="2170589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93"/>
          <p:cNvSpPr/>
          <p:nvPr/>
        </p:nvSpPr>
        <p:spPr>
          <a:xfrm>
            <a:off x="827584" y="3719124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</a:t>
            </a:r>
          </a:p>
        </p:txBody>
      </p:sp>
      <p:sp>
        <p:nvSpPr>
          <p:cNvPr id="37" name="Rectangle à coins arrondis 101"/>
          <p:cNvSpPr/>
          <p:nvPr/>
        </p:nvSpPr>
        <p:spPr>
          <a:xfrm>
            <a:off x="3563888" y="2708920"/>
            <a:ext cx="2050880" cy="432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NLCCA-MLR</a:t>
            </a:r>
          </a:p>
        </p:txBody>
      </p:sp>
      <p:cxnSp>
        <p:nvCxnSpPr>
          <p:cNvPr id="38" name="Connecteur droit avec flèche 109"/>
          <p:cNvCxnSpPr>
            <a:cxnSpLocks/>
          </p:cNvCxnSpPr>
          <p:nvPr/>
        </p:nvCxnSpPr>
        <p:spPr>
          <a:xfrm flipH="1">
            <a:off x="2369090" y="2924920"/>
            <a:ext cx="1158638" cy="107190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122"/>
          <p:cNvCxnSpPr/>
          <p:nvPr/>
        </p:nvCxnSpPr>
        <p:spPr>
          <a:xfrm flipV="1">
            <a:off x="5666521" y="2564856"/>
            <a:ext cx="1205683" cy="44590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392804" y="3119808"/>
            <a:ext cx="5995620" cy="597176"/>
            <a:chOff x="2392804" y="3119808"/>
            <a:chExt cx="5995620" cy="597176"/>
          </a:xfrm>
        </p:grpSpPr>
        <p:sp>
          <p:nvSpPr>
            <p:cNvPr id="53" name="Rectangle à coins arrondis 31"/>
            <p:cNvSpPr/>
            <p:nvPr/>
          </p:nvSpPr>
          <p:spPr>
            <a:xfrm>
              <a:off x="6876256" y="3141016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</a:t>
              </a:r>
            </a:p>
          </p:txBody>
        </p:sp>
        <p:sp>
          <p:nvSpPr>
            <p:cNvPr id="69" name="Rectangle à coins arrondis 101"/>
            <p:cNvSpPr/>
            <p:nvPr/>
          </p:nvSpPr>
          <p:spPr>
            <a:xfrm>
              <a:off x="3563888" y="3284984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CCA-ANN</a:t>
              </a:r>
            </a:p>
          </p:txBody>
        </p:sp>
        <p:cxnSp>
          <p:nvCxnSpPr>
            <p:cNvPr id="72" name="Connecteur droit avec flèche 109"/>
            <p:cNvCxnSpPr/>
            <p:nvPr/>
          </p:nvCxnSpPr>
          <p:spPr>
            <a:xfrm flipH="1" flipV="1">
              <a:off x="2392804" y="3119808"/>
              <a:ext cx="1134924" cy="453209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122"/>
            <p:cNvCxnSpPr/>
            <p:nvPr/>
          </p:nvCxnSpPr>
          <p:spPr>
            <a:xfrm flipV="1">
              <a:off x="5670573" y="3346413"/>
              <a:ext cx="1168377" cy="154571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392804" y="3357016"/>
            <a:ext cx="4446146" cy="936032"/>
            <a:chOff x="2392804" y="3357016"/>
            <a:chExt cx="4446146" cy="936032"/>
          </a:xfrm>
        </p:grpSpPr>
        <p:cxnSp>
          <p:nvCxnSpPr>
            <p:cNvPr id="70" name="Connecteur droit avec flèche 109"/>
            <p:cNvCxnSpPr>
              <a:stCxn id="78" idx="1"/>
            </p:cNvCxnSpPr>
            <p:nvPr/>
          </p:nvCxnSpPr>
          <p:spPr>
            <a:xfrm flipH="1" flipV="1">
              <a:off x="2392804" y="4043160"/>
              <a:ext cx="1171084" cy="33888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122"/>
            <p:cNvCxnSpPr/>
            <p:nvPr/>
          </p:nvCxnSpPr>
          <p:spPr>
            <a:xfrm flipV="1">
              <a:off x="5666521" y="3357016"/>
              <a:ext cx="1172429" cy="72003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à coins arrondis 101"/>
            <p:cNvSpPr/>
            <p:nvPr/>
          </p:nvSpPr>
          <p:spPr>
            <a:xfrm>
              <a:off x="3563888" y="3861048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NLCCA-ANN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2396856" y="3119808"/>
            <a:ext cx="5991568" cy="1749352"/>
            <a:chOff x="2396856" y="3119808"/>
            <a:chExt cx="5991568" cy="1749352"/>
          </a:xfrm>
        </p:grpSpPr>
        <p:sp>
          <p:nvSpPr>
            <p:cNvPr id="59" name="Rectangle à coins arrondis 61"/>
            <p:cNvSpPr/>
            <p:nvPr/>
          </p:nvSpPr>
          <p:spPr>
            <a:xfrm>
              <a:off x="6876256" y="3933104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EANN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96856" y="3119808"/>
              <a:ext cx="4475348" cy="1749352"/>
              <a:chOff x="2392804" y="2543696"/>
              <a:chExt cx="4475348" cy="1749352"/>
            </a:xfrm>
          </p:grpSpPr>
          <p:cxnSp>
            <p:nvCxnSpPr>
              <p:cNvPr id="90" name="Connecteur droit avec flèche 109"/>
              <p:cNvCxnSpPr/>
              <p:nvPr/>
            </p:nvCxnSpPr>
            <p:spPr>
              <a:xfrm flipH="1" flipV="1">
                <a:off x="2392804" y="2543696"/>
                <a:ext cx="1130872" cy="15333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avec flèche 122"/>
              <p:cNvCxnSpPr/>
              <p:nvPr/>
            </p:nvCxnSpPr>
            <p:spPr>
              <a:xfrm flipV="1">
                <a:off x="5666521" y="3572992"/>
                <a:ext cx="1201631" cy="50405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à coins arrondis 101"/>
              <p:cNvSpPr/>
              <p:nvPr/>
            </p:nvSpPr>
            <p:spPr>
              <a:xfrm>
                <a:off x="3563888" y="3861048"/>
                <a:ext cx="2050880" cy="4320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A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CCA-EANN</a:t>
                </a:r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>
            <a:off x="2392804" y="4076188"/>
            <a:ext cx="4446146" cy="1369036"/>
            <a:chOff x="2392804" y="4076188"/>
            <a:chExt cx="4446146" cy="1369036"/>
          </a:xfrm>
        </p:grpSpPr>
        <p:sp>
          <p:nvSpPr>
            <p:cNvPr id="100" name="Rectangle à coins arrondis 101"/>
            <p:cNvSpPr/>
            <p:nvPr/>
          </p:nvSpPr>
          <p:spPr>
            <a:xfrm>
              <a:off x="3577166" y="5013224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NLCCA-EANN</a:t>
              </a:r>
            </a:p>
          </p:txBody>
        </p:sp>
        <p:cxnSp>
          <p:nvCxnSpPr>
            <p:cNvPr id="104" name="Connecteur droit avec flèche 122"/>
            <p:cNvCxnSpPr/>
            <p:nvPr/>
          </p:nvCxnSpPr>
          <p:spPr>
            <a:xfrm flipV="1">
              <a:off x="5656806" y="4149104"/>
              <a:ext cx="1182144" cy="1080121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22"/>
            <p:cNvCxnSpPr/>
            <p:nvPr/>
          </p:nvCxnSpPr>
          <p:spPr>
            <a:xfrm flipH="1" flipV="1">
              <a:off x="2392804" y="4076188"/>
              <a:ext cx="1171084" cy="1153036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up 1044"/>
          <p:cNvGrpSpPr/>
          <p:nvPr/>
        </p:nvGrpSpPr>
        <p:grpSpPr>
          <a:xfrm>
            <a:off x="2396856" y="3140920"/>
            <a:ext cx="5991299" cy="2880320"/>
            <a:chOff x="2396856" y="3140920"/>
            <a:chExt cx="5991299" cy="2880320"/>
          </a:xfrm>
        </p:grpSpPr>
        <p:sp>
          <p:nvSpPr>
            <p:cNvPr id="121" name="Rectangle à coins arrondis 38"/>
            <p:cNvSpPr/>
            <p:nvPr/>
          </p:nvSpPr>
          <p:spPr>
            <a:xfrm>
              <a:off x="6875987" y="4725192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</a:t>
              </a:r>
            </a:p>
          </p:txBody>
        </p:sp>
        <p:sp>
          <p:nvSpPr>
            <p:cNvPr id="122" name="Rectangle à coins arrondis 39"/>
            <p:cNvSpPr/>
            <p:nvPr/>
          </p:nvSpPr>
          <p:spPr>
            <a:xfrm>
              <a:off x="3563888" y="5589240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CCA-GAM</a:t>
              </a:r>
            </a:p>
          </p:txBody>
        </p:sp>
        <p:cxnSp>
          <p:nvCxnSpPr>
            <p:cNvPr id="125" name="Connecteur droit avec flèche 42"/>
            <p:cNvCxnSpPr/>
            <p:nvPr/>
          </p:nvCxnSpPr>
          <p:spPr>
            <a:xfrm flipH="1" flipV="1">
              <a:off x="2396856" y="3140920"/>
              <a:ext cx="1154168" cy="267886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45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87380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396856" y="4077050"/>
            <a:ext cx="4479131" cy="2520302"/>
            <a:chOff x="2396856" y="4077050"/>
            <a:chExt cx="4479131" cy="2520302"/>
          </a:xfrm>
        </p:grpSpPr>
        <p:sp>
          <p:nvSpPr>
            <p:cNvPr id="123" name="Rectangle à coins arrondis 40"/>
            <p:cNvSpPr/>
            <p:nvPr/>
          </p:nvSpPr>
          <p:spPr>
            <a:xfrm>
              <a:off x="3583185" y="6165352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NLCCA-GAM</a:t>
              </a:r>
            </a:p>
          </p:txBody>
        </p:sp>
        <p:cxnSp>
          <p:nvCxnSpPr>
            <p:cNvPr id="124" name="Connecteur droit avec flèche 41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144016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22"/>
            <p:cNvCxnSpPr/>
            <p:nvPr/>
          </p:nvCxnSpPr>
          <p:spPr>
            <a:xfrm flipH="1" flipV="1">
              <a:off x="2396856" y="4077050"/>
              <a:ext cx="1171084" cy="2392255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88771" y="2132856"/>
            <a:ext cx="1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45" name="Espace réservé du numéro de diapositive 13">
            <a:extLst>
              <a:ext uri="{FF2B5EF4-FFF2-40B4-BE49-F238E27FC236}">
                <a16:creationId xmlns:a16="http://schemas.microsoft.com/office/drawing/2014/main" xmlns="" id="{7C6854C6-DF2B-4A88-AE95-B5ED7693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69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93"/>
          <p:cNvSpPr/>
          <p:nvPr/>
        </p:nvSpPr>
        <p:spPr>
          <a:xfrm>
            <a:off x="827584" y="2795772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</a:p>
        </p:txBody>
      </p:sp>
      <p:sp>
        <p:nvSpPr>
          <p:cNvPr id="29" name="Rectangle à coins arrondis 98"/>
          <p:cNvSpPr/>
          <p:nvPr/>
        </p:nvSpPr>
        <p:spPr>
          <a:xfrm>
            <a:off x="6876256" y="2348928"/>
            <a:ext cx="1512168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</a:t>
            </a:r>
          </a:p>
        </p:txBody>
      </p:sp>
      <p:sp>
        <p:nvSpPr>
          <p:cNvPr id="30" name="Rectangle à coins arrondis 101"/>
          <p:cNvSpPr/>
          <p:nvPr/>
        </p:nvSpPr>
        <p:spPr>
          <a:xfrm>
            <a:off x="3563888" y="2132856"/>
            <a:ext cx="2050880" cy="432000"/>
          </a:xfrm>
          <a:prstGeom prst="round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CCA-MLR</a:t>
            </a:r>
          </a:p>
        </p:txBody>
      </p:sp>
      <p:cxnSp>
        <p:nvCxnSpPr>
          <p:cNvPr id="31" name="Connecteur droit avec flèche 109"/>
          <p:cNvCxnSpPr/>
          <p:nvPr/>
        </p:nvCxnSpPr>
        <p:spPr>
          <a:xfrm flipH="1">
            <a:off x="2369089" y="2348856"/>
            <a:ext cx="1158638" cy="72461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122"/>
          <p:cNvCxnSpPr>
            <a:endCxn id="29" idx="1"/>
          </p:cNvCxnSpPr>
          <p:nvPr/>
        </p:nvCxnSpPr>
        <p:spPr>
          <a:xfrm>
            <a:off x="5614768" y="2348928"/>
            <a:ext cx="1261488" cy="216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8771" y="1196752"/>
            <a:ext cx="2170589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(DHR)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1880" y="1196752"/>
            <a:ext cx="217058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RFA Model</a:t>
            </a:r>
            <a:endParaRPr lang="fr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19800" y="1196752"/>
            <a:ext cx="2170589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93"/>
          <p:cNvSpPr/>
          <p:nvPr/>
        </p:nvSpPr>
        <p:spPr>
          <a:xfrm>
            <a:off x="827584" y="3719124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</a:t>
            </a:r>
          </a:p>
        </p:txBody>
      </p:sp>
      <p:sp>
        <p:nvSpPr>
          <p:cNvPr id="37" name="Rectangle à coins arrondis 101"/>
          <p:cNvSpPr/>
          <p:nvPr/>
        </p:nvSpPr>
        <p:spPr>
          <a:xfrm>
            <a:off x="3563888" y="2708920"/>
            <a:ext cx="2050880" cy="43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NLCCA-MLR</a:t>
            </a:r>
          </a:p>
        </p:txBody>
      </p:sp>
      <p:cxnSp>
        <p:nvCxnSpPr>
          <p:cNvPr id="38" name="Connecteur droit avec flèche 109"/>
          <p:cNvCxnSpPr/>
          <p:nvPr/>
        </p:nvCxnSpPr>
        <p:spPr>
          <a:xfrm flipH="1">
            <a:off x="2369090" y="2924920"/>
            <a:ext cx="1158638" cy="107190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122"/>
          <p:cNvCxnSpPr/>
          <p:nvPr/>
        </p:nvCxnSpPr>
        <p:spPr>
          <a:xfrm flipV="1">
            <a:off x="5666521" y="2564856"/>
            <a:ext cx="1205683" cy="44590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392804" y="3119808"/>
            <a:ext cx="5995620" cy="597176"/>
            <a:chOff x="2392804" y="3119808"/>
            <a:chExt cx="5995620" cy="597176"/>
          </a:xfrm>
        </p:grpSpPr>
        <p:sp>
          <p:nvSpPr>
            <p:cNvPr id="53" name="Rectangle à coins arrondis 31"/>
            <p:cNvSpPr/>
            <p:nvPr/>
          </p:nvSpPr>
          <p:spPr>
            <a:xfrm>
              <a:off x="6876256" y="3141016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</a:t>
              </a:r>
            </a:p>
          </p:txBody>
        </p:sp>
        <p:sp>
          <p:nvSpPr>
            <p:cNvPr id="69" name="Rectangle à coins arrondis 101"/>
            <p:cNvSpPr/>
            <p:nvPr/>
          </p:nvSpPr>
          <p:spPr>
            <a:xfrm>
              <a:off x="3563888" y="3284984"/>
              <a:ext cx="2050880" cy="432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CCA-ANN</a:t>
              </a:r>
            </a:p>
          </p:txBody>
        </p:sp>
        <p:cxnSp>
          <p:nvCxnSpPr>
            <p:cNvPr id="72" name="Connecteur droit avec flèche 109"/>
            <p:cNvCxnSpPr/>
            <p:nvPr/>
          </p:nvCxnSpPr>
          <p:spPr>
            <a:xfrm flipH="1" flipV="1">
              <a:off x="2392804" y="3119808"/>
              <a:ext cx="1134924" cy="453209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122"/>
            <p:cNvCxnSpPr/>
            <p:nvPr/>
          </p:nvCxnSpPr>
          <p:spPr>
            <a:xfrm flipV="1">
              <a:off x="5670573" y="3346413"/>
              <a:ext cx="1168377" cy="154571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392804" y="3357016"/>
            <a:ext cx="4446146" cy="936032"/>
            <a:chOff x="2392804" y="3357016"/>
            <a:chExt cx="4446146" cy="936032"/>
          </a:xfrm>
        </p:grpSpPr>
        <p:cxnSp>
          <p:nvCxnSpPr>
            <p:cNvPr id="70" name="Connecteur droit avec flèche 109"/>
            <p:cNvCxnSpPr>
              <a:stCxn id="78" idx="1"/>
            </p:cNvCxnSpPr>
            <p:nvPr/>
          </p:nvCxnSpPr>
          <p:spPr>
            <a:xfrm flipH="1" flipV="1">
              <a:off x="2392804" y="4043160"/>
              <a:ext cx="1171084" cy="33888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122"/>
            <p:cNvCxnSpPr/>
            <p:nvPr/>
          </p:nvCxnSpPr>
          <p:spPr>
            <a:xfrm flipV="1">
              <a:off x="5666521" y="3357016"/>
              <a:ext cx="1172429" cy="72003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à coins arrondis 101"/>
            <p:cNvSpPr/>
            <p:nvPr/>
          </p:nvSpPr>
          <p:spPr>
            <a:xfrm>
              <a:off x="3563888" y="3861048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NLCCA-ANN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2396856" y="3119808"/>
            <a:ext cx="5991568" cy="1749352"/>
            <a:chOff x="2396856" y="3119808"/>
            <a:chExt cx="5991568" cy="1749352"/>
          </a:xfrm>
        </p:grpSpPr>
        <p:sp>
          <p:nvSpPr>
            <p:cNvPr id="59" name="Rectangle à coins arrondis 61"/>
            <p:cNvSpPr/>
            <p:nvPr/>
          </p:nvSpPr>
          <p:spPr>
            <a:xfrm>
              <a:off x="6876256" y="3933104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EANN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96856" y="3119808"/>
              <a:ext cx="4475348" cy="1749352"/>
              <a:chOff x="2392804" y="2543696"/>
              <a:chExt cx="4475348" cy="1749352"/>
            </a:xfrm>
          </p:grpSpPr>
          <p:cxnSp>
            <p:nvCxnSpPr>
              <p:cNvPr id="90" name="Connecteur droit avec flèche 109"/>
              <p:cNvCxnSpPr/>
              <p:nvPr/>
            </p:nvCxnSpPr>
            <p:spPr>
              <a:xfrm flipH="1" flipV="1">
                <a:off x="2392804" y="2543696"/>
                <a:ext cx="1130872" cy="15333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avec flèche 122"/>
              <p:cNvCxnSpPr/>
              <p:nvPr/>
            </p:nvCxnSpPr>
            <p:spPr>
              <a:xfrm flipV="1">
                <a:off x="5666521" y="3572992"/>
                <a:ext cx="1201631" cy="50405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à coins arrondis 101"/>
              <p:cNvSpPr/>
              <p:nvPr/>
            </p:nvSpPr>
            <p:spPr>
              <a:xfrm>
                <a:off x="3563888" y="3861048"/>
                <a:ext cx="2050880" cy="4320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A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CCA-EANN</a:t>
                </a:r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>
            <a:off x="2392804" y="4076188"/>
            <a:ext cx="4446146" cy="1369036"/>
            <a:chOff x="2392804" y="4076188"/>
            <a:chExt cx="4446146" cy="1369036"/>
          </a:xfrm>
        </p:grpSpPr>
        <p:sp>
          <p:nvSpPr>
            <p:cNvPr id="100" name="Rectangle à coins arrondis 101"/>
            <p:cNvSpPr/>
            <p:nvPr/>
          </p:nvSpPr>
          <p:spPr>
            <a:xfrm>
              <a:off x="3577166" y="5013224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NLCCA-EANN</a:t>
              </a:r>
            </a:p>
          </p:txBody>
        </p:sp>
        <p:cxnSp>
          <p:nvCxnSpPr>
            <p:cNvPr id="104" name="Connecteur droit avec flèche 122"/>
            <p:cNvCxnSpPr/>
            <p:nvPr/>
          </p:nvCxnSpPr>
          <p:spPr>
            <a:xfrm flipV="1">
              <a:off x="5656806" y="4149104"/>
              <a:ext cx="1182144" cy="1080121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22"/>
            <p:cNvCxnSpPr/>
            <p:nvPr/>
          </p:nvCxnSpPr>
          <p:spPr>
            <a:xfrm flipH="1" flipV="1">
              <a:off x="2392804" y="4076188"/>
              <a:ext cx="1171084" cy="1153036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up 1044"/>
          <p:cNvGrpSpPr/>
          <p:nvPr/>
        </p:nvGrpSpPr>
        <p:grpSpPr>
          <a:xfrm>
            <a:off x="2396856" y="3140920"/>
            <a:ext cx="5991299" cy="2880320"/>
            <a:chOff x="2396856" y="3140920"/>
            <a:chExt cx="5991299" cy="2880320"/>
          </a:xfrm>
        </p:grpSpPr>
        <p:sp>
          <p:nvSpPr>
            <p:cNvPr id="121" name="Rectangle à coins arrondis 38"/>
            <p:cNvSpPr/>
            <p:nvPr/>
          </p:nvSpPr>
          <p:spPr>
            <a:xfrm>
              <a:off x="6875987" y="4725192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</a:t>
              </a:r>
            </a:p>
          </p:txBody>
        </p:sp>
        <p:sp>
          <p:nvSpPr>
            <p:cNvPr id="122" name="Rectangle à coins arrondis 39"/>
            <p:cNvSpPr/>
            <p:nvPr/>
          </p:nvSpPr>
          <p:spPr>
            <a:xfrm>
              <a:off x="3563888" y="5589240"/>
              <a:ext cx="2050880" cy="432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CCA-GAM</a:t>
              </a:r>
            </a:p>
          </p:txBody>
        </p:sp>
        <p:cxnSp>
          <p:nvCxnSpPr>
            <p:cNvPr id="125" name="Connecteur droit avec flèche 42"/>
            <p:cNvCxnSpPr/>
            <p:nvPr/>
          </p:nvCxnSpPr>
          <p:spPr>
            <a:xfrm flipH="1" flipV="1">
              <a:off x="2396856" y="3140920"/>
              <a:ext cx="1154168" cy="267886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45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87380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396856" y="4077050"/>
            <a:ext cx="4479131" cy="2520302"/>
            <a:chOff x="2396856" y="4077050"/>
            <a:chExt cx="4479131" cy="2520302"/>
          </a:xfrm>
        </p:grpSpPr>
        <p:sp>
          <p:nvSpPr>
            <p:cNvPr id="123" name="Rectangle à coins arrondis 40"/>
            <p:cNvSpPr/>
            <p:nvPr/>
          </p:nvSpPr>
          <p:spPr>
            <a:xfrm>
              <a:off x="3583185" y="6165352"/>
              <a:ext cx="2050880" cy="432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NLCCA-GAM</a:t>
              </a:r>
            </a:p>
          </p:txBody>
        </p:sp>
        <p:cxnSp>
          <p:nvCxnSpPr>
            <p:cNvPr id="124" name="Connecteur droit avec flèche 41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144016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22"/>
            <p:cNvCxnSpPr/>
            <p:nvPr/>
          </p:nvCxnSpPr>
          <p:spPr>
            <a:xfrm flipH="1" flipV="1">
              <a:off x="2396856" y="4077050"/>
              <a:ext cx="1171084" cy="2392255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88771" y="2132856"/>
            <a:ext cx="1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560" y="4684494"/>
            <a:ext cx="1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Semi-Linear</a:t>
            </a:r>
          </a:p>
        </p:txBody>
      </p:sp>
      <p:sp>
        <p:nvSpPr>
          <p:cNvPr id="47" name="Espace réservé du numéro de diapositive 13">
            <a:extLst>
              <a:ext uri="{FF2B5EF4-FFF2-40B4-BE49-F238E27FC236}">
                <a16:creationId xmlns:a16="http://schemas.microsoft.com/office/drawing/2014/main" xmlns="" id="{1BA2DE5A-2057-4934-8434-737B2A41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9162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324" y="4653136"/>
            <a:ext cx="252028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sz="2400" b="1" dirty="0">
                <a:ln w="57150"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water resource management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876256" y="476672"/>
            <a:ext cx="193131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sz="2400" b="1" dirty="0">
                <a:ln w="57150"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Flood risk</a:t>
            </a:r>
          </a:p>
        </p:txBody>
      </p:sp>
      <p:sp>
        <p:nvSpPr>
          <p:cNvPr id="6" name="Rectangle 5"/>
          <p:cNvSpPr/>
          <p:nvPr/>
        </p:nvSpPr>
        <p:spPr>
          <a:xfrm>
            <a:off x="661170" y="3624548"/>
            <a:ext cx="211343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sz="2400" b="1" dirty="0">
                <a:ln w="57150"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Drought risk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3539381"/>
            <a:ext cx="295232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CA" sz="2400" b="1" dirty="0">
                <a:ln w="57150"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 Assessment</a:t>
            </a:r>
          </a:p>
        </p:txBody>
      </p:sp>
      <p:pic>
        <p:nvPicPr>
          <p:cNvPr id="1026" name="Picture 2" descr="Image result for Water is both a resource and a r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50758"/>
            <a:ext cx="6109370" cy="216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3795"/>
            <a:ext cx="3409647" cy="195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rou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19" y="1480205"/>
            <a:ext cx="3152427" cy="18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6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93"/>
          <p:cNvSpPr/>
          <p:nvPr/>
        </p:nvSpPr>
        <p:spPr>
          <a:xfrm>
            <a:off x="827584" y="2795772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</a:t>
            </a:r>
          </a:p>
        </p:txBody>
      </p:sp>
      <p:sp>
        <p:nvSpPr>
          <p:cNvPr id="29" name="Rectangle à coins arrondis 98"/>
          <p:cNvSpPr/>
          <p:nvPr/>
        </p:nvSpPr>
        <p:spPr>
          <a:xfrm>
            <a:off x="6876256" y="2348928"/>
            <a:ext cx="1512168" cy="43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MLR</a:t>
            </a:r>
          </a:p>
        </p:txBody>
      </p:sp>
      <p:sp>
        <p:nvSpPr>
          <p:cNvPr id="30" name="Rectangle à coins arrondis 101"/>
          <p:cNvSpPr/>
          <p:nvPr/>
        </p:nvSpPr>
        <p:spPr>
          <a:xfrm>
            <a:off x="3563888" y="2132856"/>
            <a:ext cx="2050880" cy="432000"/>
          </a:xfrm>
          <a:prstGeom prst="roundRect">
            <a:avLst/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CCA-MLR</a:t>
            </a:r>
          </a:p>
        </p:txBody>
      </p:sp>
      <p:cxnSp>
        <p:nvCxnSpPr>
          <p:cNvPr id="31" name="Connecteur droit avec flèche 109"/>
          <p:cNvCxnSpPr/>
          <p:nvPr/>
        </p:nvCxnSpPr>
        <p:spPr>
          <a:xfrm flipH="1">
            <a:off x="2369089" y="2348856"/>
            <a:ext cx="1158638" cy="724615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122"/>
          <p:cNvCxnSpPr>
            <a:endCxn id="29" idx="1"/>
          </p:cNvCxnSpPr>
          <p:nvPr/>
        </p:nvCxnSpPr>
        <p:spPr>
          <a:xfrm>
            <a:off x="5614768" y="2348928"/>
            <a:ext cx="1261488" cy="216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8771" y="1196752"/>
            <a:ext cx="2170589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Regionalization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(DHR)</a:t>
            </a:r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91880" y="1196752"/>
            <a:ext cx="2170589" cy="648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RFA Model</a:t>
            </a:r>
            <a:endParaRPr lang="fr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19800" y="1196752"/>
            <a:ext cx="2170589" cy="64807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 </a:t>
            </a: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fr-CA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93"/>
          <p:cNvSpPr/>
          <p:nvPr/>
        </p:nvSpPr>
        <p:spPr>
          <a:xfrm>
            <a:off x="827584" y="3719124"/>
            <a:ext cx="151216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</a:t>
            </a:r>
          </a:p>
        </p:txBody>
      </p:sp>
      <p:sp>
        <p:nvSpPr>
          <p:cNvPr id="37" name="Rectangle à coins arrondis 101"/>
          <p:cNvSpPr/>
          <p:nvPr/>
        </p:nvSpPr>
        <p:spPr>
          <a:xfrm>
            <a:off x="3563888" y="2708920"/>
            <a:ext cx="2050880" cy="43200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NLCCA-MLR</a:t>
            </a:r>
          </a:p>
        </p:txBody>
      </p:sp>
      <p:cxnSp>
        <p:nvCxnSpPr>
          <p:cNvPr id="38" name="Connecteur droit avec flèche 109"/>
          <p:cNvCxnSpPr/>
          <p:nvPr/>
        </p:nvCxnSpPr>
        <p:spPr>
          <a:xfrm flipH="1">
            <a:off x="2369090" y="2924920"/>
            <a:ext cx="1158638" cy="1071903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122"/>
          <p:cNvCxnSpPr/>
          <p:nvPr/>
        </p:nvCxnSpPr>
        <p:spPr>
          <a:xfrm flipV="1">
            <a:off x="5666521" y="2564856"/>
            <a:ext cx="1205683" cy="445906"/>
          </a:xfrm>
          <a:prstGeom prst="straightConnector1">
            <a:avLst/>
          </a:prstGeom>
          <a:ln w="285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392804" y="3119808"/>
            <a:ext cx="5995620" cy="597176"/>
            <a:chOff x="2392804" y="3119808"/>
            <a:chExt cx="5995620" cy="597176"/>
          </a:xfrm>
        </p:grpSpPr>
        <p:sp>
          <p:nvSpPr>
            <p:cNvPr id="53" name="Rectangle à coins arrondis 31"/>
            <p:cNvSpPr/>
            <p:nvPr/>
          </p:nvSpPr>
          <p:spPr>
            <a:xfrm>
              <a:off x="6876256" y="3141016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</a:t>
              </a:r>
            </a:p>
          </p:txBody>
        </p:sp>
        <p:sp>
          <p:nvSpPr>
            <p:cNvPr id="69" name="Rectangle à coins arrondis 101"/>
            <p:cNvSpPr/>
            <p:nvPr/>
          </p:nvSpPr>
          <p:spPr>
            <a:xfrm>
              <a:off x="3563888" y="3284984"/>
              <a:ext cx="2050880" cy="432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CCA-ANN</a:t>
              </a:r>
            </a:p>
          </p:txBody>
        </p:sp>
        <p:cxnSp>
          <p:nvCxnSpPr>
            <p:cNvPr id="72" name="Connecteur droit avec flèche 109"/>
            <p:cNvCxnSpPr/>
            <p:nvPr/>
          </p:nvCxnSpPr>
          <p:spPr>
            <a:xfrm flipH="1" flipV="1">
              <a:off x="2392804" y="3119808"/>
              <a:ext cx="1134924" cy="453209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avec flèche 122"/>
            <p:cNvCxnSpPr/>
            <p:nvPr/>
          </p:nvCxnSpPr>
          <p:spPr>
            <a:xfrm flipV="1">
              <a:off x="5670573" y="3346413"/>
              <a:ext cx="1168377" cy="154571"/>
            </a:xfrm>
            <a:prstGeom prst="straightConnector1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392804" y="3357016"/>
            <a:ext cx="4446146" cy="936032"/>
            <a:chOff x="2392804" y="3357016"/>
            <a:chExt cx="4446146" cy="936032"/>
          </a:xfrm>
        </p:grpSpPr>
        <p:cxnSp>
          <p:nvCxnSpPr>
            <p:cNvPr id="70" name="Connecteur droit avec flèche 109"/>
            <p:cNvCxnSpPr>
              <a:stCxn id="78" idx="1"/>
            </p:cNvCxnSpPr>
            <p:nvPr/>
          </p:nvCxnSpPr>
          <p:spPr>
            <a:xfrm flipH="1" flipV="1">
              <a:off x="2392804" y="4043160"/>
              <a:ext cx="1171084" cy="33888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avec flèche 122"/>
            <p:cNvCxnSpPr/>
            <p:nvPr/>
          </p:nvCxnSpPr>
          <p:spPr>
            <a:xfrm flipV="1">
              <a:off x="5666521" y="3357016"/>
              <a:ext cx="1172429" cy="720034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à coins arrondis 101"/>
            <p:cNvSpPr/>
            <p:nvPr/>
          </p:nvSpPr>
          <p:spPr>
            <a:xfrm>
              <a:off x="3563888" y="3861048"/>
              <a:ext cx="2050880" cy="432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NLCCA-ANN</a:t>
              </a:r>
            </a:p>
          </p:txBody>
        </p:sp>
      </p:grpSp>
      <p:grpSp>
        <p:nvGrpSpPr>
          <p:cNvPr id="1024" name="Group 1023"/>
          <p:cNvGrpSpPr/>
          <p:nvPr/>
        </p:nvGrpSpPr>
        <p:grpSpPr>
          <a:xfrm>
            <a:off x="2396856" y="3119808"/>
            <a:ext cx="5991568" cy="1749352"/>
            <a:chOff x="2396856" y="3119808"/>
            <a:chExt cx="5991568" cy="1749352"/>
          </a:xfrm>
        </p:grpSpPr>
        <p:sp>
          <p:nvSpPr>
            <p:cNvPr id="59" name="Rectangle à coins arrondis 61"/>
            <p:cNvSpPr/>
            <p:nvPr/>
          </p:nvSpPr>
          <p:spPr>
            <a:xfrm>
              <a:off x="6876256" y="3933104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EANN</a:t>
              </a: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2396856" y="3119808"/>
              <a:ext cx="4475348" cy="1749352"/>
              <a:chOff x="2392804" y="2543696"/>
              <a:chExt cx="4475348" cy="1749352"/>
            </a:xfrm>
          </p:grpSpPr>
          <p:cxnSp>
            <p:nvCxnSpPr>
              <p:cNvPr id="90" name="Connecteur droit avec flèche 109"/>
              <p:cNvCxnSpPr/>
              <p:nvPr/>
            </p:nvCxnSpPr>
            <p:spPr>
              <a:xfrm flipH="1" flipV="1">
                <a:off x="2392804" y="2543696"/>
                <a:ext cx="1130872" cy="153335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avec flèche 122"/>
              <p:cNvCxnSpPr/>
              <p:nvPr/>
            </p:nvCxnSpPr>
            <p:spPr>
              <a:xfrm flipV="1">
                <a:off x="5666521" y="3572992"/>
                <a:ext cx="1201631" cy="50405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Rectangle à coins arrondis 101"/>
              <p:cNvSpPr/>
              <p:nvPr/>
            </p:nvSpPr>
            <p:spPr>
              <a:xfrm>
                <a:off x="3563888" y="3861048"/>
                <a:ext cx="2050880" cy="43200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CA" sz="1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CCA-EANN</a:t>
                </a:r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>
            <a:off x="2392804" y="4076188"/>
            <a:ext cx="4446146" cy="1369036"/>
            <a:chOff x="2392804" y="4076188"/>
            <a:chExt cx="4446146" cy="1369036"/>
          </a:xfrm>
        </p:grpSpPr>
        <p:sp>
          <p:nvSpPr>
            <p:cNvPr id="100" name="Rectangle à coins arrondis 101"/>
            <p:cNvSpPr/>
            <p:nvPr/>
          </p:nvSpPr>
          <p:spPr>
            <a:xfrm>
              <a:off x="3577166" y="5013224"/>
              <a:ext cx="2050880" cy="432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NLCCA-EANN</a:t>
              </a:r>
            </a:p>
          </p:txBody>
        </p:sp>
        <p:cxnSp>
          <p:nvCxnSpPr>
            <p:cNvPr id="104" name="Connecteur droit avec flèche 122"/>
            <p:cNvCxnSpPr/>
            <p:nvPr/>
          </p:nvCxnSpPr>
          <p:spPr>
            <a:xfrm flipV="1">
              <a:off x="5656806" y="4149104"/>
              <a:ext cx="1182144" cy="1080121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22"/>
            <p:cNvCxnSpPr/>
            <p:nvPr/>
          </p:nvCxnSpPr>
          <p:spPr>
            <a:xfrm flipH="1" flipV="1">
              <a:off x="2392804" y="4076188"/>
              <a:ext cx="1171084" cy="1153036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oup 1044"/>
          <p:cNvGrpSpPr/>
          <p:nvPr/>
        </p:nvGrpSpPr>
        <p:grpSpPr>
          <a:xfrm>
            <a:off x="2396856" y="3140920"/>
            <a:ext cx="5991299" cy="2880320"/>
            <a:chOff x="2396856" y="3140920"/>
            <a:chExt cx="5991299" cy="2880320"/>
          </a:xfrm>
        </p:grpSpPr>
        <p:sp>
          <p:nvSpPr>
            <p:cNvPr id="121" name="Rectangle à coins arrondis 38"/>
            <p:cNvSpPr/>
            <p:nvPr/>
          </p:nvSpPr>
          <p:spPr>
            <a:xfrm>
              <a:off x="6875987" y="4725192"/>
              <a:ext cx="1512168" cy="4320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GAM</a:t>
              </a:r>
            </a:p>
          </p:txBody>
        </p:sp>
        <p:sp>
          <p:nvSpPr>
            <p:cNvPr id="122" name="Rectangle à coins arrondis 39"/>
            <p:cNvSpPr/>
            <p:nvPr/>
          </p:nvSpPr>
          <p:spPr>
            <a:xfrm>
              <a:off x="3563888" y="5589240"/>
              <a:ext cx="2050880" cy="4320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CCA-GAM</a:t>
              </a:r>
            </a:p>
          </p:txBody>
        </p:sp>
        <p:cxnSp>
          <p:nvCxnSpPr>
            <p:cNvPr id="125" name="Connecteur droit avec flèche 42"/>
            <p:cNvCxnSpPr/>
            <p:nvPr/>
          </p:nvCxnSpPr>
          <p:spPr>
            <a:xfrm flipH="1" flipV="1">
              <a:off x="2396856" y="3140920"/>
              <a:ext cx="1154168" cy="267886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avec flèche 45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87380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2396856" y="4077050"/>
            <a:ext cx="4479131" cy="2520302"/>
            <a:chOff x="2396856" y="4077050"/>
            <a:chExt cx="4479131" cy="2520302"/>
          </a:xfrm>
        </p:grpSpPr>
        <p:sp>
          <p:nvSpPr>
            <p:cNvPr id="123" name="Rectangle à coins arrondis 40"/>
            <p:cNvSpPr/>
            <p:nvPr/>
          </p:nvSpPr>
          <p:spPr>
            <a:xfrm>
              <a:off x="3583185" y="6165352"/>
              <a:ext cx="2050880" cy="4320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CA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NLCCA-GAM</a:t>
              </a:r>
            </a:p>
          </p:txBody>
        </p:sp>
        <p:cxnSp>
          <p:nvCxnSpPr>
            <p:cNvPr id="124" name="Connecteur droit avec flèche 41"/>
            <p:cNvCxnSpPr>
              <a:endCxn id="121" idx="1"/>
            </p:cNvCxnSpPr>
            <p:nvPr/>
          </p:nvCxnSpPr>
          <p:spPr>
            <a:xfrm flipV="1">
              <a:off x="5666521" y="4941192"/>
              <a:ext cx="1209466" cy="144016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22"/>
            <p:cNvCxnSpPr/>
            <p:nvPr/>
          </p:nvCxnSpPr>
          <p:spPr>
            <a:xfrm flipH="1" flipV="1">
              <a:off x="2396856" y="4077050"/>
              <a:ext cx="1171084" cy="2392255"/>
            </a:xfrm>
            <a:prstGeom prst="straightConnector1">
              <a:avLst/>
            </a:prstGeom>
            <a:ln w="28575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488771" y="2132856"/>
            <a:ext cx="1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1560" y="4684494"/>
            <a:ext cx="1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Semi-Linear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1560" y="5219908"/>
            <a:ext cx="170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Non-Linear</a:t>
            </a:r>
          </a:p>
        </p:txBody>
      </p:sp>
      <p:sp>
        <p:nvSpPr>
          <p:cNvPr id="48" name="Espace réservé du numéro de diapositive 13">
            <a:extLst>
              <a:ext uri="{FF2B5EF4-FFF2-40B4-BE49-F238E27FC236}">
                <a16:creationId xmlns:a16="http://schemas.microsoft.com/office/drawing/2014/main" xmlns="" id="{2B8A1C47-E894-4927-93A8-956E8F91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117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Data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150665"/>
            <a:ext cx="60486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Southern Quebec, Canada;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151 hydrometric stations;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5 physio-meteorological variables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3 hydrological variables: QS10, QS50 and QS100;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Annual maximum discharge : 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1900 - 2002</a:t>
            </a:r>
          </a:p>
        </p:txBody>
      </p:sp>
      <p:pic>
        <p:nvPicPr>
          <p:cNvPr id="26" name="Image 9"/>
          <p:cNvPicPr/>
          <p:nvPr/>
        </p:nvPicPr>
        <p:blipFill rotWithShape="1">
          <a:blip r:embed="rId3"/>
          <a:srcRect l="23959" t="24393" r="29262" b="10765"/>
          <a:stretch/>
        </p:blipFill>
        <p:spPr bwMode="auto">
          <a:xfrm>
            <a:off x="4211960" y="2808734"/>
            <a:ext cx="4752528" cy="3785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812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B2F1AB2-F3E9-48A9-8DB3-4F007768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5B14E7E9-E060-407F-BB56-8A632550F623}"/>
              </a:ext>
            </a:extLst>
          </p:cNvPr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endParaRPr lang="en-CA" sz="36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010B87FD-841D-4DC4-BBCB-A679EFAF1877}"/>
              </a:ext>
            </a:extLst>
          </p:cNvPr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0DFF25-2665-4CC3-81D9-11F19D05ED39}"/>
              </a:ext>
            </a:extLst>
          </p:cNvPr>
          <p:cNvSpPr/>
          <p:nvPr/>
        </p:nvSpPr>
        <p:spPr>
          <a:xfrm>
            <a:off x="395536" y="1124744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0070C0"/>
                </a:solidFill>
              </a:rPr>
              <a:t>Nonlinear modeling of the hydrological processes</a:t>
            </a: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1A74B1-ACA4-4A48-BDFF-A8BD363FA53A}"/>
              </a:ext>
            </a:extLst>
          </p:cNvPr>
          <p:cNvSpPr txBox="1"/>
          <p:nvPr/>
        </p:nvSpPr>
        <p:spPr>
          <a:xfrm>
            <a:off x="539552" y="1988840"/>
            <a:ext cx="7797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Leave-one-out cross-validation procedure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C34FEF-0E3C-4361-8F7F-213C33CA6B06}"/>
              </a:ext>
            </a:extLst>
          </p:cNvPr>
          <p:cNvSpPr txBox="1"/>
          <p:nvPr/>
        </p:nvSpPr>
        <p:spPr>
          <a:xfrm>
            <a:off x="755576" y="2708920"/>
            <a:ext cx="7632848" cy="2741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k=1…N sites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Remove temporary the </a:t>
            </a:r>
            <a:r>
              <a:rPr lang="en-CA" b="1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CA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 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site from the dataset,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ungauged site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Train the RFA model using the remaining sites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Compare regional and at-site estimated quantiles (RMSE, BIAS) </a:t>
            </a:r>
          </a:p>
        </p:txBody>
      </p:sp>
      <p:sp>
        <p:nvSpPr>
          <p:cNvPr id="10" name="Espace réservé du numéro de diapositive 13">
            <a:extLst>
              <a:ext uri="{FF2B5EF4-FFF2-40B4-BE49-F238E27FC236}">
                <a16:creationId xmlns:a16="http://schemas.microsoft.com/office/drawing/2014/main" xmlns="" id="{828CC5B0-A180-4DD8-A98E-3F9D334A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5954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027028" y="598215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C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63833" y="3645024"/>
            <a:ext cx="796595" cy="201355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CA"/>
          </a:p>
        </p:txBody>
      </p:sp>
      <p:grpSp>
        <p:nvGrpSpPr>
          <p:cNvPr id="2" name="Group 1"/>
          <p:cNvGrpSpPr/>
          <p:nvPr/>
        </p:nvGrpSpPr>
        <p:grpSpPr>
          <a:xfrm>
            <a:off x="539552" y="1700808"/>
            <a:ext cx="8276445" cy="4267169"/>
            <a:chOff x="539552" y="1916832"/>
            <a:chExt cx="8276445" cy="4267169"/>
          </a:xfrm>
        </p:grpSpPr>
        <p:graphicFrame>
          <p:nvGraphicFramePr>
            <p:cNvPr id="34" name="Graphique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9489636"/>
                </p:ext>
              </p:extLst>
            </p:nvPr>
          </p:nvGraphicFramePr>
          <p:xfrm>
            <a:off x="539552" y="1916832"/>
            <a:ext cx="8276445" cy="40493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7" name="ZoneTexte 2"/>
            <p:cNvSpPr txBox="1"/>
            <p:nvPr/>
          </p:nvSpPr>
          <p:spPr>
            <a:xfrm rot="19794479">
              <a:off x="1170715" y="5879431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CCA-MLR</a:t>
              </a:r>
            </a:p>
          </p:txBody>
        </p:sp>
        <p:sp>
          <p:nvSpPr>
            <p:cNvPr id="38" name="ZoneTexte 19"/>
            <p:cNvSpPr txBox="1"/>
            <p:nvPr/>
          </p:nvSpPr>
          <p:spPr>
            <a:xfrm rot="19916338">
              <a:off x="2041302" y="5919178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CCA-ANN</a:t>
              </a:r>
            </a:p>
          </p:txBody>
        </p:sp>
        <p:sp>
          <p:nvSpPr>
            <p:cNvPr id="39" name="ZoneTexte 20"/>
            <p:cNvSpPr txBox="1"/>
            <p:nvPr/>
          </p:nvSpPr>
          <p:spPr>
            <a:xfrm rot="19815292">
              <a:off x="2900069" y="5905287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CCA-EANN</a:t>
              </a:r>
            </a:p>
          </p:txBody>
        </p:sp>
        <p:sp>
          <p:nvSpPr>
            <p:cNvPr id="40" name="ZoneTexte 21"/>
            <p:cNvSpPr txBox="1"/>
            <p:nvPr/>
          </p:nvSpPr>
          <p:spPr>
            <a:xfrm rot="19826890">
              <a:off x="3764803" y="5906863"/>
              <a:ext cx="1224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CCA-GAM</a:t>
              </a:r>
            </a:p>
          </p:txBody>
        </p:sp>
        <p:sp>
          <p:nvSpPr>
            <p:cNvPr id="41" name="ZoneTexte 22"/>
            <p:cNvSpPr txBox="1"/>
            <p:nvPr/>
          </p:nvSpPr>
          <p:spPr>
            <a:xfrm rot="19843621">
              <a:off x="4557937" y="5892849"/>
              <a:ext cx="1468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NLCCA-MLR</a:t>
              </a:r>
            </a:p>
          </p:txBody>
        </p:sp>
        <p:sp>
          <p:nvSpPr>
            <p:cNvPr id="42" name="ZoneTexte 23"/>
            <p:cNvSpPr txBox="1"/>
            <p:nvPr/>
          </p:nvSpPr>
          <p:spPr>
            <a:xfrm rot="19898695">
              <a:off x="5418317" y="5880756"/>
              <a:ext cx="1468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NLCCA-ANN</a:t>
              </a:r>
            </a:p>
          </p:txBody>
        </p:sp>
        <p:sp>
          <p:nvSpPr>
            <p:cNvPr id="45" name="ZoneTexte 23"/>
            <p:cNvSpPr txBox="1"/>
            <p:nvPr/>
          </p:nvSpPr>
          <p:spPr>
            <a:xfrm rot="19848747">
              <a:off x="6210405" y="5922391"/>
              <a:ext cx="1468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NLCCA-EANN</a:t>
              </a:r>
            </a:p>
          </p:txBody>
        </p:sp>
        <p:sp>
          <p:nvSpPr>
            <p:cNvPr id="46" name="ZoneTexte 23"/>
            <p:cNvSpPr txBox="1"/>
            <p:nvPr/>
          </p:nvSpPr>
          <p:spPr>
            <a:xfrm rot="19640128">
              <a:off x="7253939" y="5892700"/>
              <a:ext cx="1468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NLCCA-GAM</a:t>
              </a:r>
            </a:p>
          </p:txBody>
        </p:sp>
      </p:grpSp>
      <p:sp>
        <p:nvSpPr>
          <p:cNvPr id="16" name="Espace réservé du numéro de diapositive 13">
            <a:extLst>
              <a:ext uri="{FF2B5EF4-FFF2-40B4-BE49-F238E27FC236}">
                <a16:creationId xmlns:a16="http://schemas.microsoft.com/office/drawing/2014/main" xmlns="" id="{1B456A26-54FF-4D9C-8495-F60F7DAF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23</a:t>
            </a:fld>
            <a:endParaRPr lang="fr-B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505278-1D0D-4CCF-A26F-F10783A00C1B}"/>
              </a:ext>
            </a:extLst>
          </p:cNvPr>
          <p:cNvSpPr/>
          <p:nvPr/>
        </p:nvSpPr>
        <p:spPr>
          <a:xfrm>
            <a:off x="395536" y="1124744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0070C0"/>
                </a:solidFill>
              </a:rPr>
              <a:t>Nonlinear modeling of the hydrological processes</a:t>
            </a: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52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915816" y="1728876"/>
            <a:ext cx="5850421" cy="4868476"/>
            <a:chOff x="2008548" y="1353934"/>
            <a:chExt cx="6138454" cy="5039243"/>
          </a:xfrm>
        </p:grpSpPr>
        <p:grpSp>
          <p:nvGrpSpPr>
            <p:cNvPr id="16" name="Groupe 15"/>
            <p:cNvGrpSpPr/>
            <p:nvPr/>
          </p:nvGrpSpPr>
          <p:grpSpPr>
            <a:xfrm>
              <a:off x="2008548" y="1353934"/>
              <a:ext cx="6138454" cy="5039243"/>
              <a:chOff x="2014429" y="1772816"/>
              <a:chExt cx="6138454" cy="5039243"/>
            </a:xfrm>
          </p:grpSpPr>
          <p:pic>
            <p:nvPicPr>
              <p:cNvPr id="17" name="Image 27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84" b="80968"/>
              <a:stretch/>
            </p:blipFill>
            <p:spPr bwMode="auto">
              <a:xfrm>
                <a:off x="2371283" y="1772816"/>
                <a:ext cx="5781600" cy="158417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Image 29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53" t="75155" b="3084"/>
              <a:stretch/>
            </p:blipFill>
            <p:spPr bwMode="auto">
              <a:xfrm>
                <a:off x="2371283" y="4797152"/>
                <a:ext cx="5770800" cy="1764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962878" y="6525344"/>
                <a:ext cx="2203657" cy="2867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At-site Quantile (m³/s.km²)</a:t>
                </a: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6200000">
                <a:off x="1016239" y="4113510"/>
                <a:ext cx="227337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Regional</a:t>
                </a:r>
                <a:r>
                  <a:rPr lang="fr-CA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Quantile (m³/s.km²)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627784" y="1943254"/>
                <a:ext cx="107112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fr-CA" sz="13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CCA-MLR </a:t>
                </a:r>
                <a:endParaRPr lang="fr-CA" sz="1300" b="1" dirty="0"/>
              </a:p>
            </p:txBody>
          </p:sp>
        </p:grpSp>
        <p:pic>
          <p:nvPicPr>
            <p:cNvPr id="26" name="Image 4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7" t="39003" r="7775" b="43048"/>
            <a:stretch/>
          </p:blipFill>
          <p:spPr bwMode="auto">
            <a:xfrm>
              <a:off x="2337307" y="2952431"/>
              <a:ext cx="5328000" cy="1589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tangle 26"/>
            <p:cNvSpPr/>
            <p:nvPr/>
          </p:nvSpPr>
          <p:spPr>
            <a:xfrm>
              <a:off x="2642789" y="3010118"/>
              <a:ext cx="13099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NLCCA-MLR </a:t>
              </a:r>
              <a:endParaRPr lang="fr-CA" sz="13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56619" y="4574549"/>
              <a:ext cx="13404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fr-CA" sz="1300" b="1" dirty="0">
                  <a:latin typeface="Arial" panose="020B0604020202020204" pitchFamily="34" charset="0"/>
                  <a:cs typeface="Arial" panose="020B0604020202020204" pitchFamily="34" charset="0"/>
                </a:rPr>
                <a:t>NLCCA-GAM </a:t>
              </a:r>
              <a:endParaRPr lang="fr-CA" sz="1300" b="1" dirty="0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xmlns="" id="{EE44DB52-75CB-401C-9811-8392C0016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02CD992-46CC-4579-9C76-8BB7EF39A6D6}"/>
              </a:ext>
            </a:extLst>
          </p:cNvPr>
          <p:cNvSpPr/>
          <p:nvPr/>
        </p:nvSpPr>
        <p:spPr>
          <a:xfrm>
            <a:off x="395536" y="1124744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0070C0"/>
                </a:solidFill>
              </a:rPr>
              <a:t>Nonlinear modeling of the hydrological processes</a:t>
            </a: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43052" y="5746174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CA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456" y="1708510"/>
            <a:ext cx="81723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Relatif Gain of RRMSE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compared to the CCA-MLR model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CA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fr-CA" sz="12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/>
          <a:stretch/>
        </p:blipFill>
        <p:spPr bwMode="auto">
          <a:xfrm>
            <a:off x="1482911" y="2132856"/>
            <a:ext cx="618543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2643757" y="3884501"/>
            <a:ext cx="6480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NL/L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65264" y="3740485"/>
            <a:ext cx="65070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L/NL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097284" y="4820605"/>
            <a:ext cx="6428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L/NL</a:t>
            </a:r>
          </a:p>
        </p:txBody>
      </p:sp>
      <p:sp>
        <p:nvSpPr>
          <p:cNvPr id="22" name="Rectangle 21"/>
          <p:cNvSpPr/>
          <p:nvPr/>
        </p:nvSpPr>
        <p:spPr>
          <a:xfrm rot="16200000">
            <a:off x="-44341" y="3995292"/>
            <a:ext cx="28344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Relatif </a:t>
            </a:r>
            <a:r>
              <a:rPr lang="fr-CA" b="1" dirty="0"/>
              <a:t>Gain of R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RMSE (%)</a:t>
            </a:r>
          </a:p>
        </p:txBody>
      </p:sp>
      <p:sp>
        <p:nvSpPr>
          <p:cNvPr id="23" name="ZoneTexte 23"/>
          <p:cNvSpPr txBox="1"/>
          <p:nvPr/>
        </p:nvSpPr>
        <p:spPr>
          <a:xfrm>
            <a:off x="2283717" y="5869285"/>
            <a:ext cx="151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Arial" panose="020B0604020202020204" pitchFamily="34" charset="0"/>
                <a:cs typeface="Arial" panose="020B0604020202020204" pitchFamily="34" charset="0"/>
              </a:rPr>
              <a:t>NLCCA-MLR</a:t>
            </a:r>
          </a:p>
        </p:txBody>
      </p:sp>
      <p:sp>
        <p:nvSpPr>
          <p:cNvPr id="25" name="ZoneTexte 24"/>
          <p:cNvSpPr txBox="1"/>
          <p:nvPr/>
        </p:nvSpPr>
        <p:spPr>
          <a:xfrm rot="21554562">
            <a:off x="6067106" y="5843578"/>
            <a:ext cx="151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Arial" panose="020B0604020202020204" pitchFamily="34" charset="0"/>
                <a:cs typeface="Arial" panose="020B0604020202020204" pitchFamily="34" charset="0"/>
              </a:rPr>
              <a:t>NLCCA-GAM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3580508" y="5867764"/>
            <a:ext cx="151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Arial" panose="020B0604020202020204" pitchFamily="34" charset="0"/>
                <a:cs typeface="Arial" panose="020B0604020202020204" pitchFamily="34" charset="0"/>
              </a:rPr>
              <a:t>CCA-GAM</a:t>
            </a:r>
          </a:p>
        </p:txBody>
      </p:sp>
      <p:sp>
        <p:nvSpPr>
          <p:cNvPr id="27" name="ZoneTexte 27"/>
          <p:cNvSpPr txBox="1"/>
          <p:nvPr/>
        </p:nvSpPr>
        <p:spPr>
          <a:xfrm rot="21554562">
            <a:off x="4869632" y="5859273"/>
            <a:ext cx="1516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Arial" panose="020B0604020202020204" pitchFamily="34" charset="0"/>
                <a:cs typeface="Arial" panose="020B0604020202020204" pitchFamily="34" charset="0"/>
              </a:rPr>
              <a:t>CCA-ANN</a:t>
            </a:r>
          </a:p>
        </p:txBody>
      </p:sp>
      <p:sp>
        <p:nvSpPr>
          <p:cNvPr id="28" name="ZoneTexte 20"/>
          <p:cNvSpPr txBox="1"/>
          <p:nvPr/>
        </p:nvSpPr>
        <p:spPr>
          <a:xfrm>
            <a:off x="6228184" y="2082334"/>
            <a:ext cx="79208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NL/NL</a:t>
            </a:r>
          </a:p>
        </p:txBody>
      </p:sp>
      <p:sp>
        <p:nvSpPr>
          <p:cNvPr id="29" name="Espace réservé du numéro de diapositive 13">
            <a:extLst>
              <a:ext uri="{FF2B5EF4-FFF2-40B4-BE49-F238E27FC236}">
                <a16:creationId xmlns:a16="http://schemas.microsoft.com/office/drawing/2014/main" xmlns="" id="{823D05FB-A328-4572-B600-B465D4D2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20DBDCD-308F-4ECF-95A1-8160321B4EE9}"/>
              </a:ext>
            </a:extLst>
          </p:cNvPr>
          <p:cNvSpPr/>
          <p:nvPr/>
        </p:nvSpPr>
        <p:spPr>
          <a:xfrm>
            <a:off x="395536" y="1124744"/>
            <a:ext cx="9865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solidFill>
                  <a:srgbClr val="0070C0"/>
                </a:solidFill>
              </a:rPr>
              <a:t>Nonlinear modeling of the hydrological processes</a:t>
            </a:r>
            <a:endParaRPr lang="fr-CA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5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39552" y="28529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ce réservé du numéro de diapositive 13">
            <a:extLst>
              <a:ext uri="{FF2B5EF4-FFF2-40B4-BE49-F238E27FC236}">
                <a16:creationId xmlns:a16="http://schemas.microsoft.com/office/drawing/2014/main" xmlns="" id="{823D05FB-A328-4572-B600-B465D4D28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089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95536" y="1844824"/>
            <a:ext cx="3245894" cy="150258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4758" y="610971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 dirty="0"/>
          </a:p>
        </p:txBody>
      </p:sp>
      <p:sp>
        <p:nvSpPr>
          <p:cNvPr id="31" name="Ellipse 4"/>
          <p:cNvSpPr/>
          <p:nvPr/>
        </p:nvSpPr>
        <p:spPr>
          <a:xfrm>
            <a:off x="769993" y="1440686"/>
            <a:ext cx="2340260" cy="548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i="1" u="sng" kern="1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753" y="1866310"/>
            <a:ext cx="260841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Y :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4"/>
          <p:cNvGrpSpPr/>
          <p:nvPr/>
        </p:nvGrpSpPr>
        <p:grpSpPr>
          <a:xfrm>
            <a:off x="552590" y="2204864"/>
            <a:ext cx="1399284" cy="927948"/>
            <a:chOff x="290156" y="2301528"/>
            <a:chExt cx="1440160" cy="1077924"/>
          </a:xfrm>
        </p:grpSpPr>
        <p:sp>
          <p:nvSpPr>
            <p:cNvPr id="34" name="Rectangle 33"/>
            <p:cNvSpPr/>
            <p:nvPr/>
          </p:nvSpPr>
          <p:spPr>
            <a:xfrm>
              <a:off x="499072" y="2661568"/>
              <a:ext cx="1022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 ;</a:t>
              </a:r>
              <a:r>
                <a:rPr lang="en-CA" b="1" dirty="0"/>
                <a:t> 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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à coins arrondis 25"/>
            <p:cNvSpPr/>
            <p:nvPr/>
          </p:nvSpPr>
          <p:spPr>
            <a:xfrm>
              <a:off x="290156" y="2301528"/>
              <a:ext cx="1440160" cy="1077924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e 3"/>
          <p:cNvGrpSpPr/>
          <p:nvPr/>
        </p:nvGrpSpPr>
        <p:grpSpPr>
          <a:xfrm>
            <a:off x="2339752" y="2446137"/>
            <a:ext cx="1151598" cy="672926"/>
            <a:chOff x="2050107" y="2589560"/>
            <a:chExt cx="1297757" cy="776143"/>
          </a:xfrm>
        </p:grpSpPr>
        <p:sp>
          <p:nvSpPr>
            <p:cNvPr id="37" name="Rectangle 36"/>
            <p:cNvSpPr/>
            <p:nvPr/>
          </p:nvSpPr>
          <p:spPr>
            <a:xfrm>
              <a:off x="2234064" y="2780928"/>
              <a:ext cx="111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Y;</a:t>
              </a:r>
              <a:r>
                <a:rPr lang="en-CA" sz="1400" b="1" dirty="0"/>
                <a:t> </a:t>
              </a:r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n&lt;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CA" sz="1400" dirty="0"/>
            </a:p>
          </p:txBody>
        </p:sp>
        <p:sp>
          <p:nvSpPr>
            <p:cNvPr id="38" name="Rectangle à coins arrondis 27"/>
            <p:cNvSpPr/>
            <p:nvPr/>
          </p:nvSpPr>
          <p:spPr>
            <a:xfrm>
              <a:off x="2050107" y="2589560"/>
              <a:ext cx="1233313" cy="740076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594932" y="2941075"/>
            <a:ext cx="2997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: Record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49"/>
          <p:cNvCxnSpPr/>
          <p:nvPr/>
        </p:nvCxnSpPr>
        <p:spPr>
          <a:xfrm>
            <a:off x="1144595" y="4406496"/>
            <a:ext cx="276309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50"/>
          <p:cNvCxnSpPr/>
          <p:nvPr/>
        </p:nvCxnSpPr>
        <p:spPr>
          <a:xfrm>
            <a:off x="1144595" y="3182504"/>
            <a:ext cx="0" cy="1224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55618" y="3695427"/>
                <a:ext cx="289342" cy="1492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3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sz="13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fr-CA" sz="13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CA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CA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3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sz="13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fr-CA" sz="13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CA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CA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1300" b="1">
                          <a:latin typeface="Cambria Math"/>
                        </a:rPr>
                        <m:t>⋮</m:t>
                      </m:r>
                    </m:oMath>
                  </m:oMathPara>
                </a14:m>
                <a:endParaRPr lang="fr-CA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fr-CA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A" sz="13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CA" sz="1300" b="1" i="1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fr-CA" sz="1300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fr-CA" sz="1300" b="1" i="1" smtClean="0">
                              <a:latin typeface="Cambria Math"/>
                            </a:rPr>
                            <m:t>′</m:t>
                          </m:r>
                        </m:sub>
                      </m:sSub>
                    </m:oMath>
                  </m:oMathPara>
                </a14:m>
                <a:endParaRPr lang="fr-CA" sz="13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618" y="3695427"/>
                <a:ext cx="289342" cy="1492716"/>
              </a:xfrm>
              <a:prstGeom prst="rect">
                <a:avLst/>
              </a:prstGeom>
              <a:blipFill rotWithShape="1">
                <a:blip r:embed="rId3"/>
                <a:stretch>
                  <a:fillRect r="-191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e 70"/>
          <p:cNvGrpSpPr/>
          <p:nvPr/>
        </p:nvGrpSpPr>
        <p:grpSpPr>
          <a:xfrm>
            <a:off x="1769224" y="3618843"/>
            <a:ext cx="1768625" cy="1544814"/>
            <a:chOff x="3547944" y="2692157"/>
            <a:chExt cx="1816354" cy="1544814"/>
          </a:xfrm>
        </p:grpSpPr>
        <p:sp>
          <p:nvSpPr>
            <p:cNvPr id="44" name="Rectangle 43"/>
            <p:cNvSpPr/>
            <p:nvPr/>
          </p:nvSpPr>
          <p:spPr>
            <a:xfrm>
              <a:off x="3944048" y="2789008"/>
              <a:ext cx="540001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  <p:cxnSp>
          <p:nvCxnSpPr>
            <p:cNvPr id="45" name="Connecteur droit 74"/>
            <p:cNvCxnSpPr/>
            <p:nvPr/>
          </p:nvCxnSpPr>
          <p:spPr>
            <a:xfrm>
              <a:off x="3562600" y="2928113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44048" y="3898417"/>
              <a:ext cx="540001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  <p:cxnSp>
          <p:nvCxnSpPr>
            <p:cNvPr id="47" name="Connecteur droit 78"/>
            <p:cNvCxnSpPr/>
            <p:nvPr/>
          </p:nvCxnSpPr>
          <p:spPr>
            <a:xfrm>
              <a:off x="3547967" y="410481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944048" y="3212976"/>
              <a:ext cx="540001" cy="33855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  <p:cxnSp>
          <p:nvCxnSpPr>
            <p:cNvPr id="49" name="Connecteur droit 80"/>
            <p:cNvCxnSpPr/>
            <p:nvPr/>
          </p:nvCxnSpPr>
          <p:spPr>
            <a:xfrm>
              <a:off x="3547944" y="341479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81"/>
            <p:cNvCxnSpPr/>
            <p:nvPr/>
          </p:nvCxnSpPr>
          <p:spPr>
            <a:xfrm>
              <a:off x="4570738" y="2928113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82"/>
            <p:cNvCxnSpPr/>
            <p:nvPr/>
          </p:nvCxnSpPr>
          <p:spPr>
            <a:xfrm>
              <a:off x="4556081" y="4104816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83"/>
            <p:cNvCxnSpPr/>
            <p:nvPr/>
          </p:nvCxnSpPr>
          <p:spPr>
            <a:xfrm>
              <a:off x="4556083" y="3414797"/>
              <a:ext cx="324000" cy="0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/>
                <p:cNvSpPr/>
                <p:nvPr/>
              </p:nvSpPr>
              <p:spPr>
                <a:xfrm>
                  <a:off x="4844091" y="2692157"/>
                  <a:ext cx="498792" cy="3858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CA" b="1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A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fr-CA" b="1" i="1">
                                <a:latin typeface="Cambria Math"/>
                              </a:rPr>
                              <m:t>𝟏</m:t>
                            </m:r>
                          </m:sub>
                          <m:sup>
                            <m:r>
                              <a:rPr lang="fr-CA" b="1" i="1">
                                <a:latin typeface="Cambria Math"/>
                              </a:rPr>
                              <m:t>𝑳</m:t>
                            </m:r>
                          </m:sup>
                        </m:sSubSup>
                      </m:oMath>
                    </m:oMathPara>
                  </a14:m>
                  <a:endParaRPr lang="fr-CA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091" y="2692157"/>
                  <a:ext cx="498792" cy="3858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793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844091" y="3199939"/>
                  <a:ext cx="464102" cy="3533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CA" sz="16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A" sz="16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fr-CA" sz="1600" b="1" i="1" smtClean="0">
                                <a:latin typeface="Cambria Math"/>
                              </a:rPr>
                              <m:t>𝟐</m:t>
                            </m:r>
                          </m:sub>
                          <m:sup>
                            <m:r>
                              <a:rPr lang="fr-CA" sz="1600" b="1" i="1">
                                <a:latin typeface="Cambria Math"/>
                              </a:rPr>
                              <m:t>𝑳</m:t>
                            </m:r>
                          </m:sup>
                        </m:sSubSup>
                      </m:oMath>
                    </m:oMathPara>
                  </a14:m>
                  <a:endParaRPr lang="fr-CA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091" y="3199939"/>
                  <a:ext cx="464102" cy="35330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448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4844090" y="3856911"/>
                  <a:ext cx="520208" cy="3429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fr-CA" sz="1600" b="1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fr-CA" sz="1600" b="1" i="1">
                                <a:latin typeface="Cambria Math"/>
                              </a:rPr>
                              <m:t>𝒒</m:t>
                            </m:r>
                          </m:e>
                          <m:sub>
                            <m:r>
                              <a:rPr lang="fr-CA" sz="1600" b="1" i="0" smtClean="0">
                                <a:latin typeface="Cambria Math"/>
                              </a:rPr>
                              <m:t>𝐧</m:t>
                            </m:r>
                            <m:r>
                              <a:rPr lang="fr-CA" sz="1600" b="1" i="0" smtClean="0">
                                <a:latin typeface="Cambria Math"/>
                              </a:rPr>
                              <m:t>′</m:t>
                            </m:r>
                          </m:sub>
                          <m:sup>
                            <m:r>
                              <a:rPr lang="fr-CA" sz="1600" b="1" i="1">
                                <a:latin typeface="Cambria Math"/>
                              </a:rPr>
                              <m:t>𝑳</m:t>
                            </m:r>
                          </m:sup>
                        </m:sSubSup>
                      </m:oMath>
                    </m:oMathPara>
                  </a14:m>
                  <a:endParaRPr lang="fr-CA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4090" y="3856911"/>
                  <a:ext cx="520208" cy="34297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4916090" y="3568879"/>
                  <a:ext cx="30649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600" b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fr-CA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8" name="Rectangle 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6090" y="3568879"/>
                  <a:ext cx="306494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Multiplier 88"/>
          <p:cNvSpPr/>
          <p:nvPr/>
        </p:nvSpPr>
        <p:spPr>
          <a:xfrm>
            <a:off x="2377550" y="2514810"/>
            <a:ext cx="969784" cy="595542"/>
          </a:xfrm>
          <a:prstGeom prst="mathMultiply">
            <a:avLst>
              <a:gd name="adj1" fmla="val 17135"/>
            </a:avLst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Accolade ouvrante 89"/>
          <p:cNvSpPr/>
          <p:nvPr/>
        </p:nvSpPr>
        <p:spPr>
          <a:xfrm>
            <a:off x="1428618" y="3807248"/>
            <a:ext cx="54000" cy="12960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e 90"/>
          <p:cNvGrpSpPr/>
          <p:nvPr/>
        </p:nvGrpSpPr>
        <p:grpSpPr>
          <a:xfrm>
            <a:off x="1030075" y="5456419"/>
            <a:ext cx="2113343" cy="894293"/>
            <a:chOff x="736509" y="5631051"/>
            <a:chExt cx="2113343" cy="894293"/>
          </a:xfrm>
        </p:grpSpPr>
        <p:grpSp>
          <p:nvGrpSpPr>
            <p:cNvPr id="60" name="Groupe 91"/>
            <p:cNvGrpSpPr/>
            <p:nvPr/>
          </p:nvGrpSpPr>
          <p:grpSpPr>
            <a:xfrm>
              <a:off x="736509" y="5631051"/>
              <a:ext cx="2113343" cy="894293"/>
              <a:chOff x="9281381" y="2032938"/>
              <a:chExt cx="2113343" cy="89429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81381" y="2032938"/>
                <a:ext cx="2113343" cy="74488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CA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      : </a:t>
                </a:r>
                <a:r>
                  <a:rPr lang="en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physiographic </a:t>
                </a: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</a:t>
                </a:r>
              </a:p>
            </p:txBody>
          </p:sp>
          <p:sp>
            <p:nvSpPr>
              <p:cNvPr id="63" name="Rectangle à coins arrondis 94"/>
              <p:cNvSpPr/>
              <p:nvPr/>
            </p:nvSpPr>
            <p:spPr>
              <a:xfrm>
                <a:off x="9468544" y="2032938"/>
                <a:ext cx="1749932" cy="894293"/>
              </a:xfrm>
              <a:prstGeom prst="roundRect">
                <a:avLst/>
              </a:prstGeom>
              <a:noFill/>
              <a:ln>
                <a:solidFill>
                  <a:srgbClr val="0099CC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977644" y="5826750"/>
              <a:ext cx="5485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n&gt;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nc</a:t>
              </a:r>
              <a:endParaRPr lang="fr-CA" sz="12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641430" y="3870584"/>
            <a:ext cx="1144564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At-site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quantiles</a:t>
            </a:r>
            <a:endParaRPr lang="fr-C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à coins arrondis 96"/>
          <p:cNvSpPr/>
          <p:nvPr/>
        </p:nvSpPr>
        <p:spPr>
          <a:xfrm>
            <a:off x="3641430" y="3830432"/>
            <a:ext cx="1144564" cy="1084514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cteur droit 97"/>
          <p:cNvCxnSpPr/>
          <p:nvPr/>
        </p:nvCxnSpPr>
        <p:spPr>
          <a:xfrm>
            <a:off x="4793558" y="4389309"/>
            <a:ext cx="576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99"/>
          <p:cNvCxnSpPr/>
          <p:nvPr/>
        </p:nvCxnSpPr>
        <p:spPr>
          <a:xfrm flipV="1">
            <a:off x="2993359" y="5188143"/>
            <a:ext cx="2376000" cy="71542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100"/>
          <p:cNvSpPr/>
          <p:nvPr/>
        </p:nvSpPr>
        <p:spPr>
          <a:xfrm>
            <a:off x="5441630" y="4163280"/>
            <a:ext cx="1296144" cy="1261160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20104" y="3964255"/>
            <a:ext cx="1317670" cy="15671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Linear Regression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(MLR)</a:t>
            </a:r>
          </a:p>
        </p:txBody>
      </p:sp>
      <p:grpSp>
        <p:nvGrpSpPr>
          <p:cNvPr id="70" name="Groupe 103"/>
          <p:cNvGrpSpPr/>
          <p:nvPr/>
        </p:nvGrpSpPr>
        <p:grpSpPr>
          <a:xfrm>
            <a:off x="7319882" y="4027803"/>
            <a:ext cx="1663206" cy="1287605"/>
            <a:chOff x="7938310" y="3631972"/>
            <a:chExt cx="1692315" cy="1837547"/>
          </a:xfrm>
        </p:grpSpPr>
        <p:sp>
          <p:nvSpPr>
            <p:cNvPr id="71" name="Rectangle à coins arrondis 104"/>
            <p:cNvSpPr/>
            <p:nvPr/>
          </p:nvSpPr>
          <p:spPr>
            <a:xfrm>
              <a:off x="8028384" y="3631972"/>
              <a:ext cx="1512168" cy="18375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938310" y="3928075"/>
              <a:ext cx="1692315" cy="9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estimated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Quantiles</a:t>
              </a:r>
            </a:p>
          </p:txBody>
        </p:sp>
      </p:grpSp>
      <p:sp>
        <p:nvSpPr>
          <p:cNvPr id="73" name="Flèche droite 12"/>
          <p:cNvSpPr/>
          <p:nvPr/>
        </p:nvSpPr>
        <p:spPr>
          <a:xfrm>
            <a:off x="6827604" y="4584323"/>
            <a:ext cx="486234" cy="16927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75" name="Rectangle 74"/>
          <p:cNvSpPr/>
          <p:nvPr/>
        </p:nvSpPr>
        <p:spPr>
          <a:xfrm>
            <a:off x="552590" y="1064349"/>
            <a:ext cx="7064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1531" y="1841468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fr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CA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2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57" grpId="0" animBg="1"/>
      <p:bldP spid="58" grpId="0" animBg="1"/>
      <p:bldP spid="64" grpId="0" animBg="1"/>
      <p:bldP spid="65" grpId="0" animBg="1"/>
      <p:bldP spid="68" grpId="0" animBg="1"/>
      <p:bldP spid="69" grpId="0"/>
      <p:bldP spid="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95536" y="1844824"/>
            <a:ext cx="3245894" cy="150258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4758" y="610971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 dirty="0"/>
          </a:p>
        </p:txBody>
      </p:sp>
      <p:sp>
        <p:nvSpPr>
          <p:cNvPr id="31" name="Ellipse 4"/>
          <p:cNvSpPr/>
          <p:nvPr/>
        </p:nvSpPr>
        <p:spPr>
          <a:xfrm>
            <a:off x="769993" y="1440686"/>
            <a:ext cx="2340260" cy="548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i="1" u="sng" kern="1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753" y="1866310"/>
            <a:ext cx="260841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Y :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4"/>
          <p:cNvGrpSpPr/>
          <p:nvPr/>
        </p:nvGrpSpPr>
        <p:grpSpPr>
          <a:xfrm>
            <a:off x="552590" y="2204864"/>
            <a:ext cx="1399284" cy="927948"/>
            <a:chOff x="290156" y="2301528"/>
            <a:chExt cx="1440160" cy="1077924"/>
          </a:xfrm>
        </p:grpSpPr>
        <p:sp>
          <p:nvSpPr>
            <p:cNvPr id="34" name="Rectangle 33"/>
            <p:cNvSpPr/>
            <p:nvPr/>
          </p:nvSpPr>
          <p:spPr>
            <a:xfrm>
              <a:off x="499072" y="2661568"/>
              <a:ext cx="1022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 ;</a:t>
              </a:r>
              <a:r>
                <a:rPr lang="en-CA" b="1" dirty="0"/>
                <a:t> 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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à coins arrondis 25"/>
            <p:cNvSpPr/>
            <p:nvPr/>
          </p:nvSpPr>
          <p:spPr>
            <a:xfrm>
              <a:off x="290156" y="2301528"/>
              <a:ext cx="1440160" cy="1077924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e 3"/>
          <p:cNvGrpSpPr/>
          <p:nvPr/>
        </p:nvGrpSpPr>
        <p:grpSpPr>
          <a:xfrm>
            <a:off x="2339752" y="2446137"/>
            <a:ext cx="1151598" cy="672926"/>
            <a:chOff x="2050107" y="2589560"/>
            <a:chExt cx="1297757" cy="776143"/>
          </a:xfrm>
        </p:grpSpPr>
        <p:sp>
          <p:nvSpPr>
            <p:cNvPr id="37" name="Rectangle 36"/>
            <p:cNvSpPr/>
            <p:nvPr/>
          </p:nvSpPr>
          <p:spPr>
            <a:xfrm>
              <a:off x="2234064" y="2780928"/>
              <a:ext cx="111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Y;</a:t>
              </a:r>
              <a:r>
                <a:rPr lang="en-CA" sz="1400" b="1" dirty="0"/>
                <a:t> </a:t>
              </a:r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n&lt;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CA" sz="1400" dirty="0"/>
            </a:p>
          </p:txBody>
        </p:sp>
        <p:sp>
          <p:nvSpPr>
            <p:cNvPr id="38" name="Rectangle à coins arrondis 27"/>
            <p:cNvSpPr/>
            <p:nvPr/>
          </p:nvSpPr>
          <p:spPr>
            <a:xfrm>
              <a:off x="2050107" y="2589560"/>
              <a:ext cx="1233313" cy="740076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594932" y="2941075"/>
            <a:ext cx="2997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: Record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cteur droit 50"/>
          <p:cNvCxnSpPr/>
          <p:nvPr/>
        </p:nvCxnSpPr>
        <p:spPr>
          <a:xfrm>
            <a:off x="1144595" y="3182504"/>
            <a:ext cx="0" cy="1224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ier 88"/>
          <p:cNvSpPr/>
          <p:nvPr/>
        </p:nvSpPr>
        <p:spPr>
          <a:xfrm>
            <a:off x="2377550" y="2514810"/>
            <a:ext cx="969784" cy="595542"/>
          </a:xfrm>
          <a:prstGeom prst="mathMultiply">
            <a:avLst>
              <a:gd name="adj1" fmla="val 17135"/>
            </a:avLst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9" name="Groupe 90"/>
          <p:cNvGrpSpPr/>
          <p:nvPr/>
        </p:nvGrpSpPr>
        <p:grpSpPr>
          <a:xfrm>
            <a:off x="1030075" y="5456419"/>
            <a:ext cx="2113343" cy="894293"/>
            <a:chOff x="736509" y="5631051"/>
            <a:chExt cx="2113343" cy="894293"/>
          </a:xfrm>
        </p:grpSpPr>
        <p:grpSp>
          <p:nvGrpSpPr>
            <p:cNvPr id="60" name="Groupe 91"/>
            <p:cNvGrpSpPr/>
            <p:nvPr/>
          </p:nvGrpSpPr>
          <p:grpSpPr>
            <a:xfrm>
              <a:off x="736509" y="5631051"/>
              <a:ext cx="2113343" cy="894293"/>
              <a:chOff x="9281381" y="2032938"/>
              <a:chExt cx="2113343" cy="89429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81381" y="2032938"/>
                <a:ext cx="2113343" cy="74488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CA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      : </a:t>
                </a:r>
                <a:r>
                  <a:rPr lang="en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physiographic </a:t>
                </a: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</a:t>
                </a:r>
              </a:p>
            </p:txBody>
          </p:sp>
          <p:sp>
            <p:nvSpPr>
              <p:cNvPr id="63" name="Rectangle à coins arrondis 94"/>
              <p:cNvSpPr/>
              <p:nvPr/>
            </p:nvSpPr>
            <p:spPr>
              <a:xfrm>
                <a:off x="9468544" y="2032938"/>
                <a:ext cx="1749932" cy="894293"/>
              </a:xfrm>
              <a:prstGeom prst="roundRect">
                <a:avLst/>
              </a:prstGeom>
              <a:noFill/>
              <a:ln>
                <a:solidFill>
                  <a:srgbClr val="0099CC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977644" y="5826750"/>
              <a:ext cx="5485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n&gt;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nc</a:t>
              </a:r>
              <a:endParaRPr lang="fr-CA" sz="12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641430" y="3870584"/>
            <a:ext cx="1144564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At-site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quantiles</a:t>
            </a:r>
            <a:endParaRPr lang="fr-C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à coins arrondis 96"/>
          <p:cNvSpPr/>
          <p:nvPr/>
        </p:nvSpPr>
        <p:spPr>
          <a:xfrm>
            <a:off x="3641430" y="3830432"/>
            <a:ext cx="1144564" cy="1084514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cteur droit 97"/>
          <p:cNvCxnSpPr/>
          <p:nvPr/>
        </p:nvCxnSpPr>
        <p:spPr>
          <a:xfrm>
            <a:off x="4793558" y="4389309"/>
            <a:ext cx="576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99"/>
          <p:cNvCxnSpPr/>
          <p:nvPr/>
        </p:nvCxnSpPr>
        <p:spPr>
          <a:xfrm flipV="1">
            <a:off x="2993359" y="5188143"/>
            <a:ext cx="2376000" cy="71542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100"/>
          <p:cNvSpPr/>
          <p:nvPr/>
        </p:nvSpPr>
        <p:spPr>
          <a:xfrm>
            <a:off x="5441630" y="4163280"/>
            <a:ext cx="1296144" cy="1261160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20104" y="3964255"/>
            <a:ext cx="1317670" cy="15671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Linear Regression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(MLR)</a:t>
            </a:r>
          </a:p>
        </p:txBody>
      </p:sp>
      <p:grpSp>
        <p:nvGrpSpPr>
          <p:cNvPr id="70" name="Groupe 103"/>
          <p:cNvGrpSpPr/>
          <p:nvPr/>
        </p:nvGrpSpPr>
        <p:grpSpPr>
          <a:xfrm>
            <a:off x="7319882" y="4027803"/>
            <a:ext cx="1663206" cy="1287605"/>
            <a:chOff x="7938310" y="3631972"/>
            <a:chExt cx="1692315" cy="1837547"/>
          </a:xfrm>
        </p:grpSpPr>
        <p:sp>
          <p:nvSpPr>
            <p:cNvPr id="71" name="Rectangle à coins arrondis 104"/>
            <p:cNvSpPr/>
            <p:nvPr/>
          </p:nvSpPr>
          <p:spPr>
            <a:xfrm>
              <a:off x="8028384" y="3631972"/>
              <a:ext cx="1512168" cy="18375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938310" y="3928075"/>
              <a:ext cx="1692315" cy="9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estimated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Quantiles</a:t>
              </a:r>
            </a:p>
          </p:txBody>
        </p:sp>
      </p:grpSp>
      <p:sp>
        <p:nvSpPr>
          <p:cNvPr id="73" name="Flèche droite 12"/>
          <p:cNvSpPr/>
          <p:nvPr/>
        </p:nvSpPr>
        <p:spPr>
          <a:xfrm>
            <a:off x="6827604" y="4584323"/>
            <a:ext cx="486234" cy="16927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75" name="Rectangle 74"/>
          <p:cNvSpPr/>
          <p:nvPr/>
        </p:nvSpPr>
        <p:spPr>
          <a:xfrm>
            <a:off x="552590" y="1064349"/>
            <a:ext cx="7064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1531" y="1841468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fr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CA" u="sng" dirty="0">
              <a:solidFill>
                <a:schemeClr val="accent2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143125" y="3616633"/>
            <a:ext cx="2393254" cy="1579741"/>
            <a:chOff x="923037" y="3865483"/>
            <a:chExt cx="2393254" cy="1579741"/>
          </a:xfrm>
        </p:grpSpPr>
        <p:cxnSp>
          <p:nvCxnSpPr>
            <p:cNvPr id="89" name="Connecteur droit 49"/>
            <p:cNvCxnSpPr/>
            <p:nvPr/>
          </p:nvCxnSpPr>
          <p:spPr>
            <a:xfrm>
              <a:off x="923037" y="4653136"/>
              <a:ext cx="276309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1234060" y="3942067"/>
                  <a:ext cx="289342" cy="14927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300" b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fr-CA" sz="1300" b="1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060" y="3942067"/>
                  <a:ext cx="289342" cy="14927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875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Groupe 70"/>
            <p:cNvGrpSpPr/>
            <p:nvPr/>
          </p:nvGrpSpPr>
          <p:grpSpPr>
            <a:xfrm>
              <a:off x="1547666" y="3865483"/>
              <a:ext cx="1768625" cy="1507733"/>
              <a:chOff x="3547944" y="2692157"/>
              <a:chExt cx="1816354" cy="1507733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944048" y="2789008"/>
                <a:ext cx="540001" cy="3385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</a:t>
                </a:r>
              </a:p>
            </p:txBody>
          </p:sp>
          <p:cxnSp>
            <p:nvCxnSpPr>
              <p:cNvPr id="96" name="Connecteur droit 74"/>
              <p:cNvCxnSpPr/>
              <p:nvPr/>
            </p:nvCxnSpPr>
            <p:spPr>
              <a:xfrm>
                <a:off x="3562600" y="2928113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78"/>
              <p:cNvCxnSpPr/>
              <p:nvPr/>
            </p:nvCxnSpPr>
            <p:spPr>
              <a:xfrm>
                <a:off x="3547967" y="4104816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80"/>
              <p:cNvCxnSpPr/>
              <p:nvPr/>
            </p:nvCxnSpPr>
            <p:spPr>
              <a:xfrm>
                <a:off x="3547944" y="3414797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81"/>
              <p:cNvCxnSpPr/>
              <p:nvPr/>
            </p:nvCxnSpPr>
            <p:spPr>
              <a:xfrm>
                <a:off x="4570738" y="2928113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82"/>
              <p:cNvCxnSpPr/>
              <p:nvPr/>
            </p:nvCxnSpPr>
            <p:spPr>
              <a:xfrm>
                <a:off x="4556081" y="4104816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83"/>
              <p:cNvCxnSpPr/>
              <p:nvPr/>
            </p:nvCxnSpPr>
            <p:spPr>
              <a:xfrm>
                <a:off x="4556083" y="3414797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4844091" y="2692157"/>
                    <a:ext cx="498792" cy="3858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CA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1" y="2692157"/>
                    <a:ext cx="498792" cy="3858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/>
                  <p:cNvSpPr/>
                  <p:nvPr/>
                </p:nvSpPr>
                <p:spPr>
                  <a:xfrm>
                    <a:off x="4844091" y="3199939"/>
                    <a:ext cx="464102" cy="3533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sz="1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sz="16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fr-CA" sz="1600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1" y="3199939"/>
                    <a:ext cx="464102" cy="35330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844090" y="3856911"/>
                    <a:ext cx="520208" cy="3429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sz="1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sz="1600" b="1" i="0" smtClean="0">
                                  <a:latin typeface="Cambria Math"/>
                                </a:rPr>
                                <m:t>𝐧</m:t>
                              </m:r>
                              <m:r>
                                <a:rPr lang="fr-CA" sz="1600" b="1" i="0" smtClean="0">
                                  <a:latin typeface="Cambria Math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fr-CA" sz="1600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0" y="3856911"/>
                    <a:ext cx="520208" cy="34297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5357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/>
                  <p:cNvSpPr/>
                  <p:nvPr/>
                </p:nvSpPr>
                <p:spPr>
                  <a:xfrm>
                    <a:off x="4916090" y="3568879"/>
                    <a:ext cx="30649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1600" b="1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6090" y="3568879"/>
                    <a:ext cx="306494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2" name="Accolade ouvrante 89"/>
            <p:cNvSpPr/>
            <p:nvPr/>
          </p:nvSpPr>
          <p:spPr>
            <a:xfrm>
              <a:off x="1207060" y="4053888"/>
              <a:ext cx="54000" cy="12960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49833" y="4437112"/>
              <a:ext cx="525811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41651" y="5106670"/>
              <a:ext cx="525811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8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95536" y="1844824"/>
            <a:ext cx="3245894" cy="150258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4758" y="610971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 dirty="0"/>
          </a:p>
        </p:txBody>
      </p:sp>
      <p:sp>
        <p:nvSpPr>
          <p:cNvPr id="31" name="Ellipse 4"/>
          <p:cNvSpPr/>
          <p:nvPr/>
        </p:nvSpPr>
        <p:spPr>
          <a:xfrm>
            <a:off x="769993" y="1440686"/>
            <a:ext cx="2340260" cy="548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i="1" u="sng" kern="1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753" y="1866310"/>
            <a:ext cx="260841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Y :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4"/>
          <p:cNvGrpSpPr/>
          <p:nvPr/>
        </p:nvGrpSpPr>
        <p:grpSpPr>
          <a:xfrm>
            <a:off x="552590" y="2204864"/>
            <a:ext cx="1399284" cy="927948"/>
            <a:chOff x="290156" y="2301528"/>
            <a:chExt cx="1440160" cy="1077924"/>
          </a:xfrm>
        </p:grpSpPr>
        <p:sp>
          <p:nvSpPr>
            <p:cNvPr id="34" name="Rectangle 33"/>
            <p:cNvSpPr/>
            <p:nvPr/>
          </p:nvSpPr>
          <p:spPr>
            <a:xfrm>
              <a:off x="499072" y="2661568"/>
              <a:ext cx="1022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 ;</a:t>
              </a:r>
              <a:r>
                <a:rPr lang="en-CA" b="1" dirty="0"/>
                <a:t> 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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à coins arrondis 25"/>
            <p:cNvSpPr/>
            <p:nvPr/>
          </p:nvSpPr>
          <p:spPr>
            <a:xfrm>
              <a:off x="290156" y="2301528"/>
              <a:ext cx="1440160" cy="1077924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e 3"/>
          <p:cNvGrpSpPr/>
          <p:nvPr/>
        </p:nvGrpSpPr>
        <p:grpSpPr>
          <a:xfrm>
            <a:off x="2339752" y="2446137"/>
            <a:ext cx="1151598" cy="672926"/>
            <a:chOff x="2050107" y="2589560"/>
            <a:chExt cx="1297757" cy="776143"/>
          </a:xfrm>
        </p:grpSpPr>
        <p:sp>
          <p:nvSpPr>
            <p:cNvPr id="37" name="Rectangle 36"/>
            <p:cNvSpPr/>
            <p:nvPr/>
          </p:nvSpPr>
          <p:spPr>
            <a:xfrm>
              <a:off x="2234064" y="2780928"/>
              <a:ext cx="111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Y;</a:t>
              </a:r>
              <a:r>
                <a:rPr lang="en-CA" sz="1400" b="1" dirty="0"/>
                <a:t> </a:t>
              </a:r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n&lt;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CA" sz="1400" dirty="0"/>
            </a:p>
          </p:txBody>
        </p:sp>
        <p:sp>
          <p:nvSpPr>
            <p:cNvPr id="38" name="Rectangle à coins arrondis 27"/>
            <p:cNvSpPr/>
            <p:nvPr/>
          </p:nvSpPr>
          <p:spPr>
            <a:xfrm>
              <a:off x="2050107" y="2589560"/>
              <a:ext cx="1233313" cy="740076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594932" y="2941075"/>
            <a:ext cx="2997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: Record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cteur droit 50"/>
          <p:cNvCxnSpPr/>
          <p:nvPr/>
        </p:nvCxnSpPr>
        <p:spPr>
          <a:xfrm>
            <a:off x="1144595" y="3182504"/>
            <a:ext cx="0" cy="1224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ier 88"/>
          <p:cNvSpPr/>
          <p:nvPr/>
        </p:nvSpPr>
        <p:spPr>
          <a:xfrm>
            <a:off x="2377550" y="2514810"/>
            <a:ext cx="969784" cy="595542"/>
          </a:xfrm>
          <a:prstGeom prst="mathMultiply">
            <a:avLst>
              <a:gd name="adj1" fmla="val 17135"/>
            </a:avLst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9" name="Groupe 90"/>
          <p:cNvGrpSpPr/>
          <p:nvPr/>
        </p:nvGrpSpPr>
        <p:grpSpPr>
          <a:xfrm>
            <a:off x="1030075" y="5456419"/>
            <a:ext cx="2113343" cy="894293"/>
            <a:chOff x="736509" y="5631051"/>
            <a:chExt cx="2113343" cy="894293"/>
          </a:xfrm>
        </p:grpSpPr>
        <p:grpSp>
          <p:nvGrpSpPr>
            <p:cNvPr id="60" name="Groupe 91"/>
            <p:cNvGrpSpPr/>
            <p:nvPr/>
          </p:nvGrpSpPr>
          <p:grpSpPr>
            <a:xfrm>
              <a:off x="736509" y="5631051"/>
              <a:ext cx="2113343" cy="894293"/>
              <a:chOff x="9281381" y="2032938"/>
              <a:chExt cx="2113343" cy="89429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81381" y="2032938"/>
                <a:ext cx="2113343" cy="74488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CA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      : </a:t>
                </a:r>
                <a:r>
                  <a:rPr lang="en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physiographic </a:t>
                </a: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</a:t>
                </a:r>
              </a:p>
            </p:txBody>
          </p:sp>
          <p:sp>
            <p:nvSpPr>
              <p:cNvPr id="63" name="Rectangle à coins arrondis 94"/>
              <p:cNvSpPr/>
              <p:nvPr/>
            </p:nvSpPr>
            <p:spPr>
              <a:xfrm>
                <a:off x="9468544" y="2032938"/>
                <a:ext cx="1749932" cy="894293"/>
              </a:xfrm>
              <a:prstGeom prst="roundRect">
                <a:avLst/>
              </a:prstGeom>
              <a:noFill/>
              <a:ln>
                <a:solidFill>
                  <a:srgbClr val="0099CC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977644" y="5826750"/>
              <a:ext cx="5485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n&gt;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nc</a:t>
              </a:r>
              <a:endParaRPr lang="fr-CA" sz="1200" dirty="0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3641430" y="3870584"/>
            <a:ext cx="1144564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At-site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quantiles</a:t>
            </a:r>
            <a:endParaRPr lang="fr-C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cteur droit 97"/>
          <p:cNvCxnSpPr/>
          <p:nvPr/>
        </p:nvCxnSpPr>
        <p:spPr>
          <a:xfrm>
            <a:off x="4793558" y="4389309"/>
            <a:ext cx="576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99"/>
          <p:cNvCxnSpPr/>
          <p:nvPr/>
        </p:nvCxnSpPr>
        <p:spPr>
          <a:xfrm flipV="1">
            <a:off x="2993359" y="5188143"/>
            <a:ext cx="2376000" cy="71542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100"/>
          <p:cNvSpPr/>
          <p:nvPr/>
        </p:nvSpPr>
        <p:spPr>
          <a:xfrm>
            <a:off x="5441630" y="4163280"/>
            <a:ext cx="1296144" cy="1261160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20104" y="3964255"/>
            <a:ext cx="1317670" cy="15671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Linear Regression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(MLR)</a:t>
            </a:r>
          </a:p>
        </p:txBody>
      </p:sp>
      <p:grpSp>
        <p:nvGrpSpPr>
          <p:cNvPr id="70" name="Groupe 103"/>
          <p:cNvGrpSpPr/>
          <p:nvPr/>
        </p:nvGrpSpPr>
        <p:grpSpPr>
          <a:xfrm>
            <a:off x="7319882" y="4027803"/>
            <a:ext cx="1663206" cy="1287605"/>
            <a:chOff x="7938310" y="3631972"/>
            <a:chExt cx="1692315" cy="1837547"/>
          </a:xfrm>
        </p:grpSpPr>
        <p:sp>
          <p:nvSpPr>
            <p:cNvPr id="71" name="Rectangle à coins arrondis 104"/>
            <p:cNvSpPr/>
            <p:nvPr/>
          </p:nvSpPr>
          <p:spPr>
            <a:xfrm>
              <a:off x="8028384" y="3631972"/>
              <a:ext cx="1512168" cy="18375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938310" y="3928075"/>
              <a:ext cx="1692315" cy="9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estimated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Quantiles</a:t>
              </a:r>
            </a:p>
          </p:txBody>
        </p:sp>
      </p:grpSp>
      <p:sp>
        <p:nvSpPr>
          <p:cNvPr id="73" name="Flèche droite 12"/>
          <p:cNvSpPr/>
          <p:nvPr/>
        </p:nvSpPr>
        <p:spPr>
          <a:xfrm>
            <a:off x="6827604" y="4584323"/>
            <a:ext cx="486234" cy="16927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75" name="Rectangle 74"/>
          <p:cNvSpPr/>
          <p:nvPr/>
        </p:nvSpPr>
        <p:spPr>
          <a:xfrm>
            <a:off x="552590" y="1064349"/>
            <a:ext cx="7064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1531" y="1841468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fr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CA" u="sng" dirty="0">
              <a:solidFill>
                <a:schemeClr val="accent2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143125" y="3616633"/>
            <a:ext cx="2393254" cy="1579741"/>
            <a:chOff x="923037" y="3865483"/>
            <a:chExt cx="2393254" cy="1579741"/>
          </a:xfrm>
        </p:grpSpPr>
        <p:cxnSp>
          <p:nvCxnSpPr>
            <p:cNvPr id="89" name="Connecteur droit 49"/>
            <p:cNvCxnSpPr/>
            <p:nvPr/>
          </p:nvCxnSpPr>
          <p:spPr>
            <a:xfrm>
              <a:off x="923037" y="4653136"/>
              <a:ext cx="276309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1234060" y="3942067"/>
                  <a:ext cx="289342" cy="14927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300" b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fr-CA" sz="1300" b="1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060" y="3942067"/>
                  <a:ext cx="289342" cy="14927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875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Groupe 70"/>
            <p:cNvGrpSpPr/>
            <p:nvPr/>
          </p:nvGrpSpPr>
          <p:grpSpPr>
            <a:xfrm>
              <a:off x="1547666" y="3865483"/>
              <a:ext cx="1768625" cy="1507733"/>
              <a:chOff x="3547944" y="2692157"/>
              <a:chExt cx="1816354" cy="1507733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944048" y="2789008"/>
                <a:ext cx="540001" cy="3385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</a:t>
                </a:r>
              </a:p>
            </p:txBody>
          </p:sp>
          <p:cxnSp>
            <p:nvCxnSpPr>
              <p:cNvPr id="96" name="Connecteur droit 74"/>
              <p:cNvCxnSpPr/>
              <p:nvPr/>
            </p:nvCxnSpPr>
            <p:spPr>
              <a:xfrm>
                <a:off x="3562600" y="2928113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78"/>
              <p:cNvCxnSpPr/>
              <p:nvPr/>
            </p:nvCxnSpPr>
            <p:spPr>
              <a:xfrm>
                <a:off x="3547967" y="4104816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80"/>
              <p:cNvCxnSpPr/>
              <p:nvPr/>
            </p:nvCxnSpPr>
            <p:spPr>
              <a:xfrm>
                <a:off x="3547944" y="3414797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81"/>
              <p:cNvCxnSpPr/>
              <p:nvPr/>
            </p:nvCxnSpPr>
            <p:spPr>
              <a:xfrm>
                <a:off x="4570738" y="2928113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82"/>
              <p:cNvCxnSpPr/>
              <p:nvPr/>
            </p:nvCxnSpPr>
            <p:spPr>
              <a:xfrm>
                <a:off x="4556081" y="4104816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83"/>
              <p:cNvCxnSpPr/>
              <p:nvPr/>
            </p:nvCxnSpPr>
            <p:spPr>
              <a:xfrm>
                <a:off x="4556083" y="3414797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4844091" y="2692157"/>
                    <a:ext cx="498792" cy="3858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CA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1" y="2692157"/>
                    <a:ext cx="498792" cy="3858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/>
                  <p:cNvSpPr/>
                  <p:nvPr/>
                </p:nvSpPr>
                <p:spPr>
                  <a:xfrm>
                    <a:off x="4844091" y="3199939"/>
                    <a:ext cx="464102" cy="3533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sz="1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sz="16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fr-CA" sz="1600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1" y="3199939"/>
                    <a:ext cx="464102" cy="35330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844090" y="3856911"/>
                    <a:ext cx="520208" cy="3429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sz="1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sz="1600" b="1" i="0" smtClean="0">
                                  <a:latin typeface="Cambria Math"/>
                                </a:rPr>
                                <m:t>𝐧</m:t>
                              </m:r>
                              <m:r>
                                <a:rPr lang="fr-CA" sz="1600" b="1" i="0" smtClean="0">
                                  <a:latin typeface="Cambria Math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fr-CA" sz="1600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0" y="3856911"/>
                    <a:ext cx="520208" cy="34297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5357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/>
                  <p:cNvSpPr/>
                  <p:nvPr/>
                </p:nvSpPr>
                <p:spPr>
                  <a:xfrm>
                    <a:off x="4916090" y="3568879"/>
                    <a:ext cx="30649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1600" b="1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6090" y="3568879"/>
                    <a:ext cx="306494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2" name="Accolade ouvrante 89"/>
            <p:cNvSpPr/>
            <p:nvPr/>
          </p:nvSpPr>
          <p:spPr>
            <a:xfrm>
              <a:off x="1207060" y="4053888"/>
              <a:ext cx="54000" cy="12960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49833" y="4437112"/>
              <a:ext cx="525811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41651" y="5106670"/>
              <a:ext cx="525811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</p:grpSp>
      <p:sp>
        <p:nvSpPr>
          <p:cNvPr id="52" name="Rectangle à coins arrondis 51"/>
          <p:cNvSpPr/>
          <p:nvPr/>
        </p:nvSpPr>
        <p:spPr>
          <a:xfrm>
            <a:off x="3643460" y="3789040"/>
            <a:ext cx="1144564" cy="108451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images.slideplayer.com/28/9416655/slides/slide_1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0" t="15530" r="8494" b="52531"/>
          <a:stretch/>
        </p:blipFill>
        <p:spPr bwMode="auto">
          <a:xfrm>
            <a:off x="6604755" y="4653136"/>
            <a:ext cx="1735493" cy="119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93077" y="2060848"/>
            <a:ext cx="1947171" cy="1336466"/>
            <a:chOff x="6393077" y="2241738"/>
            <a:chExt cx="2200716" cy="1480482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40" t="10967" r="11765"/>
            <a:stretch/>
          </p:blipFill>
          <p:spPr bwMode="auto">
            <a:xfrm>
              <a:off x="6546701" y="2498084"/>
              <a:ext cx="2047092" cy="1224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 rot="16200000">
              <a:off x="5747763" y="2887052"/>
              <a:ext cx="1475294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600" dirty="0" err="1">
                  <a:latin typeface="Arial" panose="020B0604020202020204" pitchFamily="34" charset="0"/>
                  <a:cs typeface="Arial" panose="020B0604020202020204" pitchFamily="34" charset="0"/>
                </a:rPr>
                <a:t>Discharge</a:t>
              </a:r>
              <a:r>
                <a:rPr lang="fr-CA" sz="600" dirty="0">
                  <a:latin typeface="Arial" panose="020B0604020202020204" pitchFamily="34" charset="0"/>
                  <a:cs typeface="Arial" panose="020B0604020202020204" pitchFamily="34" charset="0"/>
                </a:rPr>
                <a:t>(m³/s)</a:t>
              </a:r>
            </a:p>
          </p:txBody>
        </p:sp>
      </p:grp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39552" y="1681644"/>
            <a:ext cx="25635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General scheme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2192" y="2498084"/>
            <a:ext cx="6586072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Extract a sample of extreme values from the discharges series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Fit an adequate statistical distribution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Estimate parameters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Compute quantities of interest (quantiles)</a:t>
            </a:r>
          </a:p>
        </p:txBody>
      </p:sp>
      <p:sp>
        <p:nvSpPr>
          <p:cNvPr id="1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altLang="en-US" dirty="0"/>
              <a:t>Frequency Analysis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1268760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4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95536" y="1844824"/>
            <a:ext cx="3245894" cy="150258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4758" y="610971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 dirty="0"/>
          </a:p>
        </p:txBody>
      </p:sp>
      <p:sp>
        <p:nvSpPr>
          <p:cNvPr id="31" name="Ellipse 4"/>
          <p:cNvSpPr/>
          <p:nvPr/>
        </p:nvSpPr>
        <p:spPr>
          <a:xfrm>
            <a:off x="769993" y="1440686"/>
            <a:ext cx="2340260" cy="548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i="1" u="sng" kern="1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753" y="1866310"/>
            <a:ext cx="260841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Y :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4"/>
          <p:cNvGrpSpPr/>
          <p:nvPr/>
        </p:nvGrpSpPr>
        <p:grpSpPr>
          <a:xfrm>
            <a:off x="552590" y="2204864"/>
            <a:ext cx="1399284" cy="927948"/>
            <a:chOff x="290156" y="2301528"/>
            <a:chExt cx="1440160" cy="1077924"/>
          </a:xfrm>
        </p:grpSpPr>
        <p:sp>
          <p:nvSpPr>
            <p:cNvPr id="34" name="Rectangle 33"/>
            <p:cNvSpPr/>
            <p:nvPr/>
          </p:nvSpPr>
          <p:spPr>
            <a:xfrm>
              <a:off x="499072" y="2661568"/>
              <a:ext cx="1022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 ;</a:t>
              </a:r>
              <a:r>
                <a:rPr lang="en-CA" b="1" dirty="0"/>
                <a:t> 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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à coins arrondis 25"/>
            <p:cNvSpPr/>
            <p:nvPr/>
          </p:nvSpPr>
          <p:spPr>
            <a:xfrm>
              <a:off x="290156" y="2301528"/>
              <a:ext cx="1440160" cy="1077924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e 3"/>
          <p:cNvGrpSpPr/>
          <p:nvPr/>
        </p:nvGrpSpPr>
        <p:grpSpPr>
          <a:xfrm>
            <a:off x="2339752" y="2446137"/>
            <a:ext cx="1151598" cy="672926"/>
            <a:chOff x="2050107" y="2589560"/>
            <a:chExt cx="1297757" cy="776143"/>
          </a:xfrm>
        </p:grpSpPr>
        <p:sp>
          <p:nvSpPr>
            <p:cNvPr id="37" name="Rectangle 36"/>
            <p:cNvSpPr/>
            <p:nvPr/>
          </p:nvSpPr>
          <p:spPr>
            <a:xfrm>
              <a:off x="2234064" y="2780928"/>
              <a:ext cx="111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Y;</a:t>
              </a:r>
              <a:r>
                <a:rPr lang="en-CA" sz="1400" b="1" dirty="0"/>
                <a:t> </a:t>
              </a:r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n&lt;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CA" sz="1400" dirty="0"/>
            </a:p>
          </p:txBody>
        </p:sp>
        <p:sp>
          <p:nvSpPr>
            <p:cNvPr id="38" name="Rectangle à coins arrondis 27"/>
            <p:cNvSpPr/>
            <p:nvPr/>
          </p:nvSpPr>
          <p:spPr>
            <a:xfrm>
              <a:off x="2050107" y="2589560"/>
              <a:ext cx="1233313" cy="740076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594932" y="2941075"/>
            <a:ext cx="2997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: Record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cteur droit 50"/>
          <p:cNvCxnSpPr/>
          <p:nvPr/>
        </p:nvCxnSpPr>
        <p:spPr>
          <a:xfrm>
            <a:off x="1144595" y="3182504"/>
            <a:ext cx="0" cy="1224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ier 88"/>
          <p:cNvSpPr/>
          <p:nvPr/>
        </p:nvSpPr>
        <p:spPr>
          <a:xfrm>
            <a:off x="2377550" y="2514810"/>
            <a:ext cx="969784" cy="595542"/>
          </a:xfrm>
          <a:prstGeom prst="mathMultiply">
            <a:avLst>
              <a:gd name="adj1" fmla="val 17135"/>
            </a:avLst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0" name="Groupe 91"/>
          <p:cNvGrpSpPr/>
          <p:nvPr/>
        </p:nvGrpSpPr>
        <p:grpSpPr>
          <a:xfrm>
            <a:off x="1030075" y="5456419"/>
            <a:ext cx="2113343" cy="894293"/>
            <a:chOff x="9281381" y="2032938"/>
            <a:chExt cx="2113343" cy="894293"/>
          </a:xfrm>
        </p:grpSpPr>
        <p:sp>
          <p:nvSpPr>
            <p:cNvPr id="62" name="Rectangle 61"/>
            <p:cNvSpPr/>
            <p:nvPr/>
          </p:nvSpPr>
          <p:spPr>
            <a:xfrm>
              <a:off x="9281381" y="2032938"/>
              <a:ext cx="2113343" cy="74488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X      : </a:t>
              </a:r>
              <a:r>
                <a:rPr lang="en-CA" sz="1400" dirty="0">
                  <a:latin typeface="Arial" panose="020B0604020202020204" pitchFamily="34" charset="0"/>
                  <a:cs typeface="Arial" panose="020B0604020202020204" pitchFamily="34" charset="0"/>
                </a:rPr>
                <a:t>physiographic </a:t>
              </a: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Variables </a:t>
              </a:r>
            </a:p>
          </p:txBody>
        </p:sp>
        <p:sp>
          <p:nvSpPr>
            <p:cNvPr id="63" name="Rectangle à coins arrondis 94"/>
            <p:cNvSpPr/>
            <p:nvPr/>
          </p:nvSpPr>
          <p:spPr>
            <a:xfrm>
              <a:off x="9468544" y="2032938"/>
              <a:ext cx="1749932" cy="894293"/>
            </a:xfrm>
            <a:prstGeom prst="roundRect">
              <a:avLst/>
            </a:prstGeom>
            <a:noFill/>
            <a:ln>
              <a:solidFill>
                <a:srgbClr val="0099CC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271210" y="5652118"/>
            <a:ext cx="548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b="1" dirty="0">
                <a:latin typeface="Arial" panose="020B0604020202020204" pitchFamily="34" charset="0"/>
                <a:cs typeface="Arial" panose="020B0604020202020204" pitchFamily="34" charset="0"/>
              </a:rPr>
              <a:t>n&gt;</a:t>
            </a:r>
            <a:r>
              <a:rPr lang="fr-CA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nc</a:t>
            </a:r>
            <a:endParaRPr lang="fr-CA" sz="1200" dirty="0"/>
          </a:p>
        </p:txBody>
      </p:sp>
      <p:sp>
        <p:nvSpPr>
          <p:cNvPr id="64" name="Rectangle 63"/>
          <p:cNvSpPr/>
          <p:nvPr/>
        </p:nvSpPr>
        <p:spPr>
          <a:xfrm>
            <a:off x="3641430" y="3870584"/>
            <a:ext cx="1144564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At-site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estimated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quantiles</a:t>
            </a:r>
            <a:endParaRPr lang="fr-CA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cteur droit 97"/>
          <p:cNvCxnSpPr/>
          <p:nvPr/>
        </p:nvCxnSpPr>
        <p:spPr>
          <a:xfrm>
            <a:off x="4793558" y="4389309"/>
            <a:ext cx="57600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en angle 99"/>
          <p:cNvCxnSpPr/>
          <p:nvPr/>
        </p:nvCxnSpPr>
        <p:spPr>
          <a:xfrm flipV="1">
            <a:off x="2993359" y="5188143"/>
            <a:ext cx="2376000" cy="715422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5420104" y="3964255"/>
            <a:ext cx="1317670" cy="15671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Multiple Linear Regression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(MLR)</a:t>
            </a:r>
          </a:p>
        </p:txBody>
      </p:sp>
      <p:grpSp>
        <p:nvGrpSpPr>
          <p:cNvPr id="70" name="Groupe 103"/>
          <p:cNvGrpSpPr/>
          <p:nvPr/>
        </p:nvGrpSpPr>
        <p:grpSpPr>
          <a:xfrm>
            <a:off x="7319882" y="4027803"/>
            <a:ext cx="1663206" cy="1287605"/>
            <a:chOff x="7938310" y="3631972"/>
            <a:chExt cx="1692315" cy="1837547"/>
          </a:xfrm>
        </p:grpSpPr>
        <p:sp>
          <p:nvSpPr>
            <p:cNvPr id="71" name="Rectangle à coins arrondis 104"/>
            <p:cNvSpPr/>
            <p:nvPr/>
          </p:nvSpPr>
          <p:spPr>
            <a:xfrm>
              <a:off x="8028384" y="3631972"/>
              <a:ext cx="1512168" cy="18375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938310" y="3928075"/>
              <a:ext cx="1692315" cy="9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estimated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Quantiles</a:t>
              </a:r>
            </a:p>
          </p:txBody>
        </p:sp>
      </p:grpSp>
      <p:sp>
        <p:nvSpPr>
          <p:cNvPr id="73" name="Flèche droite 12"/>
          <p:cNvSpPr/>
          <p:nvPr/>
        </p:nvSpPr>
        <p:spPr>
          <a:xfrm>
            <a:off x="6827604" y="4584323"/>
            <a:ext cx="486234" cy="16927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75" name="Rectangle 74"/>
          <p:cNvSpPr/>
          <p:nvPr/>
        </p:nvSpPr>
        <p:spPr>
          <a:xfrm>
            <a:off x="552590" y="1064349"/>
            <a:ext cx="7064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11531" y="1841468"/>
            <a:ext cx="24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fr-CA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b="1" u="sng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CA" u="sng" dirty="0">
              <a:solidFill>
                <a:schemeClr val="accent2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143125" y="3616633"/>
            <a:ext cx="2393254" cy="1579741"/>
            <a:chOff x="923037" y="3865483"/>
            <a:chExt cx="2393254" cy="1579741"/>
          </a:xfrm>
        </p:grpSpPr>
        <p:cxnSp>
          <p:nvCxnSpPr>
            <p:cNvPr id="89" name="Connecteur droit 49"/>
            <p:cNvCxnSpPr/>
            <p:nvPr/>
          </p:nvCxnSpPr>
          <p:spPr>
            <a:xfrm>
              <a:off x="923037" y="4653136"/>
              <a:ext cx="276309" cy="0"/>
            </a:xfrm>
            <a:prstGeom prst="line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1234060" y="3942067"/>
                  <a:ext cx="289342" cy="149271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A" sz="1300" b="1">
                            <a:latin typeface="Cambria Math"/>
                          </a:rPr>
                          <m:t>⋮</m:t>
                        </m:r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A" sz="13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CA" sz="1300" b="1" i="1"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fr-CA" sz="1300" b="1" i="1" smtClean="0">
                                <a:latin typeface="Cambria Math"/>
                              </a:rPr>
                              <m:t>𝒏</m:t>
                            </m:r>
                            <m:r>
                              <a:rPr lang="fr-CA" sz="1300" b="1" i="1" smtClean="0">
                                <a:latin typeface="Cambria Math"/>
                              </a:rPr>
                              <m:t>′</m:t>
                            </m:r>
                          </m:sub>
                        </m:sSub>
                      </m:oMath>
                    </m:oMathPara>
                  </a14:m>
                  <a:endParaRPr lang="fr-CA" sz="13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060" y="3942067"/>
                  <a:ext cx="289342" cy="14927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8750"/>
                  </a:stretch>
                </a:blipFill>
              </p:spPr>
              <p:txBody>
                <a:bodyPr/>
                <a:lstStyle/>
                <a:p>
                  <a:r>
                    <a:rPr lang="fr-C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1" name="Groupe 70"/>
            <p:cNvGrpSpPr/>
            <p:nvPr/>
          </p:nvGrpSpPr>
          <p:grpSpPr>
            <a:xfrm>
              <a:off x="1547666" y="3865483"/>
              <a:ext cx="1768625" cy="1507733"/>
              <a:chOff x="3547944" y="2692157"/>
              <a:chExt cx="1816354" cy="1507733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944048" y="2789008"/>
                <a:ext cx="540001" cy="33855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CA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FA</a:t>
                </a:r>
              </a:p>
            </p:txBody>
          </p:sp>
          <p:cxnSp>
            <p:nvCxnSpPr>
              <p:cNvPr id="96" name="Connecteur droit 74"/>
              <p:cNvCxnSpPr/>
              <p:nvPr/>
            </p:nvCxnSpPr>
            <p:spPr>
              <a:xfrm>
                <a:off x="3562600" y="2928113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78"/>
              <p:cNvCxnSpPr/>
              <p:nvPr/>
            </p:nvCxnSpPr>
            <p:spPr>
              <a:xfrm>
                <a:off x="3547967" y="4104816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80"/>
              <p:cNvCxnSpPr/>
              <p:nvPr/>
            </p:nvCxnSpPr>
            <p:spPr>
              <a:xfrm>
                <a:off x="3547944" y="3414797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81"/>
              <p:cNvCxnSpPr/>
              <p:nvPr/>
            </p:nvCxnSpPr>
            <p:spPr>
              <a:xfrm>
                <a:off x="4570738" y="2928113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82"/>
              <p:cNvCxnSpPr/>
              <p:nvPr/>
            </p:nvCxnSpPr>
            <p:spPr>
              <a:xfrm>
                <a:off x="4556081" y="4104816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83"/>
              <p:cNvCxnSpPr/>
              <p:nvPr/>
            </p:nvCxnSpPr>
            <p:spPr>
              <a:xfrm>
                <a:off x="4556083" y="3414797"/>
                <a:ext cx="32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4844091" y="2692157"/>
                    <a:ext cx="498792" cy="3858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b="1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b="1" i="1">
                                  <a:latin typeface="Cambria Math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fr-CA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5" name="Rectangle 8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1" y="2692157"/>
                    <a:ext cx="498792" cy="38587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3" name="Rectangle 102"/>
                  <p:cNvSpPr/>
                  <p:nvPr/>
                </p:nvSpPr>
                <p:spPr>
                  <a:xfrm>
                    <a:off x="4844091" y="3199939"/>
                    <a:ext cx="464102" cy="35330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sz="1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sz="16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fr-CA" sz="1600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6" name="Rectangle 8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1" y="3199939"/>
                    <a:ext cx="464102" cy="35330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3448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/>
                  <p:cNvSpPr/>
                  <p:nvPr/>
                </p:nvSpPr>
                <p:spPr>
                  <a:xfrm>
                    <a:off x="4844090" y="3856911"/>
                    <a:ext cx="520208" cy="34297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CA" sz="1600" b="1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fr-CA" sz="1600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CA" sz="1600" b="1" i="0" smtClean="0">
                                  <a:latin typeface="Cambria Math"/>
                                </a:rPr>
                                <m:t>𝐧</m:t>
                              </m:r>
                              <m:r>
                                <a:rPr lang="fr-CA" sz="1600" b="1" i="0" smtClean="0">
                                  <a:latin typeface="Cambria Math"/>
                                </a:rPr>
                                <m:t>′</m:t>
                              </m:r>
                            </m:sub>
                            <m:sup>
                              <m:r>
                                <a:rPr lang="fr-CA" sz="1600" b="1" i="1">
                                  <a:latin typeface="Cambria Math"/>
                                </a:rPr>
                                <m:t>𝑳</m:t>
                              </m:r>
                            </m:sup>
                          </m:sSubSup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4090" y="3856911"/>
                    <a:ext cx="520208" cy="342979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5357"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/>
                  <p:cNvSpPr/>
                  <p:nvPr/>
                </p:nvSpPr>
                <p:spPr>
                  <a:xfrm>
                    <a:off x="4916090" y="3568879"/>
                    <a:ext cx="30649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A" sz="1600" b="1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fr-CA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6090" y="3568879"/>
                    <a:ext cx="306494" cy="338554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CA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2" name="Accolade ouvrante 89"/>
            <p:cNvSpPr/>
            <p:nvPr/>
          </p:nvSpPr>
          <p:spPr>
            <a:xfrm>
              <a:off x="1207060" y="4053888"/>
              <a:ext cx="54000" cy="12960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CA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949833" y="4437112"/>
              <a:ext cx="525811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941651" y="5106670"/>
              <a:ext cx="525811" cy="3385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fr-C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FA</a:t>
              </a:r>
            </a:p>
          </p:txBody>
        </p:sp>
      </p:grpSp>
      <p:sp>
        <p:nvSpPr>
          <p:cNvPr id="52" name="Rectangle à coins arrondis 51"/>
          <p:cNvSpPr/>
          <p:nvPr/>
        </p:nvSpPr>
        <p:spPr>
          <a:xfrm>
            <a:off x="3643460" y="3789040"/>
            <a:ext cx="1144564" cy="108451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à coins arrondis 52"/>
          <p:cNvSpPr/>
          <p:nvPr/>
        </p:nvSpPr>
        <p:spPr>
          <a:xfrm>
            <a:off x="5455354" y="4131374"/>
            <a:ext cx="1296145" cy="130002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395536" y="1844824"/>
            <a:ext cx="3245894" cy="1502582"/>
          </a:xfrm>
          <a:prstGeom prst="round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74758" y="610971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/>
          </a:p>
        </p:txBody>
      </p:sp>
      <p:sp>
        <p:nvSpPr>
          <p:cNvPr id="31" name="Ellipse 4"/>
          <p:cNvSpPr/>
          <p:nvPr/>
        </p:nvSpPr>
        <p:spPr>
          <a:xfrm>
            <a:off x="769993" y="1440686"/>
            <a:ext cx="2340260" cy="5481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600" b="1" i="1" u="sng" kern="1200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71753" y="1866310"/>
            <a:ext cx="2608419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Y :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4"/>
          <p:cNvGrpSpPr/>
          <p:nvPr/>
        </p:nvGrpSpPr>
        <p:grpSpPr>
          <a:xfrm>
            <a:off x="552590" y="2204864"/>
            <a:ext cx="1399284" cy="927948"/>
            <a:chOff x="290156" y="2301528"/>
            <a:chExt cx="1440160" cy="1077924"/>
          </a:xfrm>
        </p:grpSpPr>
        <p:sp>
          <p:nvSpPr>
            <p:cNvPr id="34" name="Rectangle 33"/>
            <p:cNvSpPr/>
            <p:nvPr/>
          </p:nvSpPr>
          <p:spPr>
            <a:xfrm>
              <a:off x="499072" y="2661568"/>
              <a:ext cx="10220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 ;</a:t>
              </a:r>
              <a:r>
                <a:rPr lang="en-CA" b="1" dirty="0"/>
                <a:t> 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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à coins arrondis 25"/>
            <p:cNvSpPr/>
            <p:nvPr/>
          </p:nvSpPr>
          <p:spPr>
            <a:xfrm>
              <a:off x="290156" y="2301528"/>
              <a:ext cx="1440160" cy="1077924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e 3"/>
          <p:cNvGrpSpPr/>
          <p:nvPr/>
        </p:nvGrpSpPr>
        <p:grpSpPr>
          <a:xfrm>
            <a:off x="2339752" y="2446137"/>
            <a:ext cx="1151598" cy="672926"/>
            <a:chOff x="2050107" y="2589560"/>
            <a:chExt cx="1297757" cy="776143"/>
          </a:xfrm>
        </p:grpSpPr>
        <p:sp>
          <p:nvSpPr>
            <p:cNvPr id="37" name="Rectangle 36"/>
            <p:cNvSpPr/>
            <p:nvPr/>
          </p:nvSpPr>
          <p:spPr>
            <a:xfrm>
              <a:off x="2234064" y="2780928"/>
              <a:ext cx="11138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Y;</a:t>
              </a:r>
              <a:r>
                <a:rPr lang="en-CA" sz="1400" b="1" dirty="0"/>
                <a:t> </a:t>
              </a:r>
              <a:r>
                <a:rPr lang="en-CA" b="1" dirty="0">
                  <a:latin typeface="Arial" panose="020B0604020202020204" pitchFamily="34" charset="0"/>
                  <a:cs typeface="Arial" panose="020B0604020202020204" pitchFamily="34" charset="0"/>
                </a:rPr>
                <a:t>n&lt;</a:t>
              </a:r>
              <a:r>
                <a:rPr lang="en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en-CA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fr-C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fr-CA" sz="1400" dirty="0"/>
            </a:p>
          </p:txBody>
        </p:sp>
        <p:sp>
          <p:nvSpPr>
            <p:cNvPr id="38" name="Rectangle à coins arrondis 27"/>
            <p:cNvSpPr/>
            <p:nvPr/>
          </p:nvSpPr>
          <p:spPr>
            <a:xfrm>
              <a:off x="2050107" y="2589560"/>
              <a:ext cx="1233313" cy="740076"/>
            </a:xfrm>
            <a:prstGeom prst="roundRect">
              <a:avLst/>
            </a:prstGeom>
            <a:noFill/>
            <a:ln>
              <a:solidFill>
                <a:srgbClr val="00FFFF"/>
              </a:solidFill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5594932" y="2941075"/>
            <a:ext cx="29972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16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: Record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Connecteur droit 50"/>
          <p:cNvCxnSpPr/>
          <p:nvPr/>
        </p:nvCxnSpPr>
        <p:spPr>
          <a:xfrm>
            <a:off x="1144595" y="3182504"/>
            <a:ext cx="0" cy="122400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ultiplier 88"/>
          <p:cNvSpPr/>
          <p:nvPr/>
        </p:nvSpPr>
        <p:spPr>
          <a:xfrm>
            <a:off x="2377550" y="2514810"/>
            <a:ext cx="969784" cy="595542"/>
          </a:xfrm>
          <a:prstGeom prst="mathMultiply">
            <a:avLst>
              <a:gd name="adj1" fmla="val 17135"/>
            </a:avLst>
          </a:prstGeom>
          <a:solidFill>
            <a:srgbClr val="FF33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9" name="Groupe 90"/>
          <p:cNvGrpSpPr/>
          <p:nvPr/>
        </p:nvGrpSpPr>
        <p:grpSpPr>
          <a:xfrm>
            <a:off x="874481" y="4809602"/>
            <a:ext cx="2113343" cy="894293"/>
            <a:chOff x="727539" y="5631051"/>
            <a:chExt cx="2113343" cy="894293"/>
          </a:xfrm>
        </p:grpSpPr>
        <p:grpSp>
          <p:nvGrpSpPr>
            <p:cNvPr id="60" name="Groupe 91"/>
            <p:cNvGrpSpPr/>
            <p:nvPr/>
          </p:nvGrpSpPr>
          <p:grpSpPr>
            <a:xfrm>
              <a:off x="727539" y="5631051"/>
              <a:ext cx="2113343" cy="894293"/>
              <a:chOff x="9272411" y="2032938"/>
              <a:chExt cx="2113343" cy="894293"/>
            </a:xfrm>
          </p:grpSpPr>
          <p:sp>
            <p:nvSpPr>
              <p:cNvPr id="62" name="Rectangle 61"/>
              <p:cNvSpPr/>
              <p:nvPr/>
            </p:nvSpPr>
            <p:spPr>
              <a:xfrm>
                <a:off x="9272411" y="2032938"/>
                <a:ext cx="2113343" cy="744884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fr-CA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X      : </a:t>
                </a:r>
                <a:r>
                  <a:rPr lang="en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physiographic </a:t>
                </a: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Variables </a:t>
                </a:r>
              </a:p>
            </p:txBody>
          </p:sp>
          <p:sp>
            <p:nvSpPr>
              <p:cNvPr id="63" name="Rectangle à coins arrondis 94"/>
              <p:cNvSpPr/>
              <p:nvPr/>
            </p:nvSpPr>
            <p:spPr>
              <a:xfrm>
                <a:off x="9468544" y="2032938"/>
                <a:ext cx="1749932" cy="894293"/>
              </a:xfrm>
              <a:prstGeom prst="roundRect">
                <a:avLst/>
              </a:prstGeom>
              <a:noFill/>
              <a:ln>
                <a:solidFill>
                  <a:srgbClr val="0099CC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sz="16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977644" y="5826750"/>
              <a:ext cx="54854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n&gt;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nc</a:t>
              </a:r>
              <a:endParaRPr lang="fr-CA" sz="1200" dirty="0"/>
            </a:p>
          </p:txBody>
        </p:sp>
      </p:grpSp>
      <p:cxnSp>
        <p:nvCxnSpPr>
          <p:cNvPr id="66" name="Connecteur droit 97"/>
          <p:cNvCxnSpPr/>
          <p:nvPr/>
        </p:nvCxnSpPr>
        <p:spPr>
          <a:xfrm>
            <a:off x="1144595" y="4389310"/>
            <a:ext cx="4224963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à coins arrondis 100"/>
          <p:cNvSpPr/>
          <p:nvPr/>
        </p:nvSpPr>
        <p:spPr>
          <a:xfrm>
            <a:off x="5441630" y="4163280"/>
            <a:ext cx="1296144" cy="1261160"/>
          </a:xfrm>
          <a:prstGeom prst="roundRect">
            <a:avLst/>
          </a:prstGeom>
          <a:noFill/>
          <a:ln>
            <a:solidFill>
              <a:srgbClr val="0099CC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420104" y="3964255"/>
            <a:ext cx="1317670" cy="1567177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Quantile Regression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(QR)</a:t>
            </a:r>
          </a:p>
        </p:txBody>
      </p:sp>
      <p:grpSp>
        <p:nvGrpSpPr>
          <p:cNvPr id="70" name="Groupe 103"/>
          <p:cNvGrpSpPr/>
          <p:nvPr/>
        </p:nvGrpSpPr>
        <p:grpSpPr>
          <a:xfrm>
            <a:off x="7319882" y="4027803"/>
            <a:ext cx="1663206" cy="1287605"/>
            <a:chOff x="7938310" y="3631972"/>
            <a:chExt cx="1692315" cy="1837547"/>
          </a:xfrm>
        </p:grpSpPr>
        <p:sp>
          <p:nvSpPr>
            <p:cNvPr id="71" name="Rectangle à coins arrondis 104"/>
            <p:cNvSpPr/>
            <p:nvPr/>
          </p:nvSpPr>
          <p:spPr>
            <a:xfrm>
              <a:off x="8028384" y="3631972"/>
              <a:ext cx="1512168" cy="1837547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938310" y="3928075"/>
              <a:ext cx="1692315" cy="969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Regional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CA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estimated</a:t>
              </a:r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 Quantiles</a:t>
              </a:r>
            </a:p>
          </p:txBody>
        </p:sp>
      </p:grpSp>
      <p:sp>
        <p:nvSpPr>
          <p:cNvPr id="73" name="Flèche droite 12"/>
          <p:cNvSpPr/>
          <p:nvPr/>
        </p:nvSpPr>
        <p:spPr>
          <a:xfrm>
            <a:off x="6827604" y="4584323"/>
            <a:ext cx="486234" cy="16927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75" name="Rectangle 74"/>
          <p:cNvSpPr/>
          <p:nvPr/>
        </p:nvSpPr>
        <p:spPr>
          <a:xfrm>
            <a:off x="552590" y="1064349"/>
            <a:ext cx="7064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734" y="3988312"/>
            <a:ext cx="1164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sites</a:t>
            </a:r>
          </a:p>
        </p:txBody>
      </p:sp>
      <p:cxnSp>
        <p:nvCxnSpPr>
          <p:cNvPr id="76" name="Connecteur droit 97"/>
          <p:cNvCxnSpPr/>
          <p:nvPr/>
        </p:nvCxnSpPr>
        <p:spPr>
          <a:xfrm>
            <a:off x="2862442" y="5159247"/>
            <a:ext cx="2457244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1024154" y="2308097"/>
            <a:ext cx="2086100" cy="5539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Y :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Variables</a:t>
            </a:r>
            <a:endParaRPr lang="fr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63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7" grpId="0" animBg="1"/>
      <p:bldP spid="68" grpId="0" animBg="1"/>
      <p:bldP spid="69" grpId="0"/>
      <p:bldP spid="73" grpId="0" animBg="1"/>
      <p:bldP spid="5" grpId="0"/>
      <p:bldP spid="7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75" name="Rectangle 74"/>
          <p:cNvSpPr/>
          <p:nvPr/>
        </p:nvSpPr>
        <p:spPr>
          <a:xfrm>
            <a:off x="757981" y="1239143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 dirty="0"/>
          </a:p>
        </p:txBody>
      </p:sp>
      <p:cxnSp>
        <p:nvCxnSpPr>
          <p:cNvPr id="81" name="Connecteur droit 163"/>
          <p:cNvCxnSpPr/>
          <p:nvPr/>
        </p:nvCxnSpPr>
        <p:spPr>
          <a:xfrm>
            <a:off x="5588496" y="2459697"/>
            <a:ext cx="0" cy="2304256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164"/>
          <p:cNvCxnSpPr/>
          <p:nvPr/>
        </p:nvCxnSpPr>
        <p:spPr>
          <a:xfrm flipH="1">
            <a:off x="5588496" y="4763953"/>
            <a:ext cx="3231976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165"/>
          <p:cNvCxnSpPr/>
          <p:nvPr/>
        </p:nvCxnSpPr>
        <p:spPr>
          <a:xfrm flipV="1">
            <a:off x="5726678" y="2747729"/>
            <a:ext cx="2382890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ZoneTexte 166"/>
          <p:cNvSpPr txBox="1"/>
          <p:nvPr/>
        </p:nvSpPr>
        <p:spPr>
          <a:xfrm rot="16200000">
            <a:off x="4340712" y="3236946"/>
            <a:ext cx="1985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CA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quantile</a:t>
            </a:r>
          </a:p>
        </p:txBody>
      </p:sp>
      <p:sp>
        <p:nvSpPr>
          <p:cNvPr id="86" name="Organigramme : Connecteur 173"/>
          <p:cNvSpPr/>
          <p:nvPr/>
        </p:nvSpPr>
        <p:spPr>
          <a:xfrm>
            <a:off x="6310142" y="4061841"/>
            <a:ext cx="144000" cy="144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9" name="Organigramme : Connecteur 36"/>
          <p:cNvSpPr/>
          <p:nvPr/>
        </p:nvSpPr>
        <p:spPr>
          <a:xfrm>
            <a:off x="4324190" y="5886548"/>
            <a:ext cx="108000" cy="108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0" name="Organigramme : Connecteur 39"/>
          <p:cNvSpPr/>
          <p:nvPr/>
        </p:nvSpPr>
        <p:spPr>
          <a:xfrm>
            <a:off x="4324190" y="6331946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1" name="Rectangle 90"/>
          <p:cNvSpPr/>
          <p:nvPr/>
        </p:nvSpPr>
        <p:spPr>
          <a:xfrm>
            <a:off x="4573942" y="5785519"/>
            <a:ext cx="1636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Short data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573942" y="6217567"/>
            <a:ext cx="1604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Long data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rganigramme : Connecteur 38"/>
          <p:cNvSpPr/>
          <p:nvPr/>
        </p:nvSpPr>
        <p:spPr>
          <a:xfrm>
            <a:off x="7462302" y="3562954"/>
            <a:ext cx="144000" cy="144000"/>
          </a:xfrm>
          <a:prstGeom prst="flowChartConnector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96" name="Connecteur droit avec flèche 52"/>
          <p:cNvCxnSpPr/>
          <p:nvPr/>
        </p:nvCxnSpPr>
        <p:spPr>
          <a:xfrm>
            <a:off x="6918123" y="2731177"/>
            <a:ext cx="544179" cy="65568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ZoneTexte 53"/>
          <p:cNvSpPr txBox="1"/>
          <p:nvPr/>
        </p:nvSpPr>
        <p:spPr>
          <a:xfrm>
            <a:off x="6078906" y="2207957"/>
            <a:ext cx="139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Unquantified</a:t>
            </a:r>
            <a:r>
              <a:rPr lang="fr-CA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error</a:t>
            </a:r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Connecteur droit 54"/>
          <p:cNvCxnSpPr/>
          <p:nvPr/>
        </p:nvCxnSpPr>
        <p:spPr>
          <a:xfrm>
            <a:off x="7534294" y="3224857"/>
            <a:ext cx="0" cy="324000"/>
          </a:xfrm>
          <a:prstGeom prst="line">
            <a:avLst/>
          </a:prstGeom>
          <a:ln w="28575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146915" y="5773890"/>
            <a:ext cx="2369301" cy="801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8" name="ZoneTexte 42"/>
          <p:cNvSpPr txBox="1"/>
          <p:nvPr/>
        </p:nvSpPr>
        <p:spPr>
          <a:xfrm>
            <a:off x="6186374" y="4850576"/>
            <a:ext cx="18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At-site Quantile</a:t>
            </a:r>
          </a:p>
        </p:txBody>
      </p:sp>
      <p:cxnSp>
        <p:nvCxnSpPr>
          <p:cNvPr id="63" name="Connecteur droit 5">
            <a:extLst>
              <a:ext uri="{FF2B5EF4-FFF2-40B4-BE49-F238E27FC236}">
                <a16:creationId xmlns:a16="http://schemas.microsoft.com/office/drawing/2014/main" xmlns="" id="{8C1D92AA-8F38-4C15-A695-5C4E02E6185B}"/>
              </a:ext>
            </a:extLst>
          </p:cNvPr>
          <p:cNvCxnSpPr/>
          <p:nvPr/>
        </p:nvCxnSpPr>
        <p:spPr>
          <a:xfrm>
            <a:off x="899591" y="2443145"/>
            <a:ext cx="0" cy="2304256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14">
            <a:extLst>
              <a:ext uri="{FF2B5EF4-FFF2-40B4-BE49-F238E27FC236}">
                <a16:creationId xmlns:a16="http://schemas.microsoft.com/office/drawing/2014/main" xmlns="" id="{9A4EAF01-1D5B-472E-9C29-83052F3C9B7E}"/>
              </a:ext>
            </a:extLst>
          </p:cNvPr>
          <p:cNvCxnSpPr/>
          <p:nvPr/>
        </p:nvCxnSpPr>
        <p:spPr>
          <a:xfrm flipH="1">
            <a:off x="899591" y="4747401"/>
            <a:ext cx="3231976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42">
            <a:extLst>
              <a:ext uri="{FF2B5EF4-FFF2-40B4-BE49-F238E27FC236}">
                <a16:creationId xmlns:a16="http://schemas.microsoft.com/office/drawing/2014/main" xmlns="" id="{34BBB8B2-5699-480F-B36B-A126A0DA4924}"/>
              </a:ext>
            </a:extLst>
          </p:cNvPr>
          <p:cNvSpPr txBox="1"/>
          <p:nvPr/>
        </p:nvSpPr>
        <p:spPr>
          <a:xfrm>
            <a:off x="1673647" y="4819409"/>
            <a:ext cx="181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At-site Quantile</a:t>
            </a:r>
          </a:p>
        </p:txBody>
      </p:sp>
      <p:sp>
        <p:nvSpPr>
          <p:cNvPr id="66" name="ZoneTexte 43">
            <a:extLst>
              <a:ext uri="{FF2B5EF4-FFF2-40B4-BE49-F238E27FC236}">
                <a16:creationId xmlns:a16="http://schemas.microsoft.com/office/drawing/2014/main" xmlns="" id="{9AF757E1-12B4-4B8E-BAA3-75A280B766F8}"/>
              </a:ext>
            </a:extLst>
          </p:cNvPr>
          <p:cNvSpPr txBox="1"/>
          <p:nvPr/>
        </p:nvSpPr>
        <p:spPr>
          <a:xfrm rot="16200000">
            <a:off x="-355901" y="326659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Quantile 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19F49B69-08D1-4C67-A305-6F6360D7BE85}"/>
              </a:ext>
            </a:extLst>
          </p:cNvPr>
          <p:cNvSpPr/>
          <p:nvPr/>
        </p:nvSpPr>
        <p:spPr>
          <a:xfrm>
            <a:off x="2009391" y="1906770"/>
            <a:ext cx="923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/>
              <a:t>RMSE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A5F5B2CA-2AD1-4B26-97F1-54A75480DB95}"/>
              </a:ext>
            </a:extLst>
          </p:cNvPr>
          <p:cNvSpPr/>
          <p:nvPr/>
        </p:nvSpPr>
        <p:spPr>
          <a:xfrm>
            <a:off x="1859510" y="5219908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reference</a:t>
            </a:r>
            <a:endParaRPr lang="fr-CA" dirty="0"/>
          </a:p>
        </p:txBody>
      </p:sp>
      <p:cxnSp>
        <p:nvCxnSpPr>
          <p:cNvPr id="69" name="Connecteur droit 46">
            <a:extLst>
              <a:ext uri="{FF2B5EF4-FFF2-40B4-BE49-F238E27FC236}">
                <a16:creationId xmlns:a16="http://schemas.microsoft.com/office/drawing/2014/main" xmlns="" id="{AE3507BD-2A3E-407E-BFE1-308EB4CD7A82}"/>
              </a:ext>
            </a:extLst>
          </p:cNvPr>
          <p:cNvCxnSpPr/>
          <p:nvPr/>
        </p:nvCxnSpPr>
        <p:spPr>
          <a:xfrm flipH="1">
            <a:off x="900382" y="4755817"/>
            <a:ext cx="3231976" cy="0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47">
            <a:extLst>
              <a:ext uri="{FF2B5EF4-FFF2-40B4-BE49-F238E27FC236}">
                <a16:creationId xmlns:a16="http://schemas.microsoft.com/office/drawing/2014/main" xmlns="" id="{077A7C05-AA67-4598-BB49-9592621E2300}"/>
              </a:ext>
            </a:extLst>
          </p:cNvPr>
          <p:cNvCxnSpPr/>
          <p:nvPr/>
        </p:nvCxnSpPr>
        <p:spPr>
          <a:xfrm flipV="1">
            <a:off x="1038564" y="2739593"/>
            <a:ext cx="2304256" cy="18722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avec flèche 49">
            <a:extLst>
              <a:ext uri="{FF2B5EF4-FFF2-40B4-BE49-F238E27FC236}">
                <a16:creationId xmlns:a16="http://schemas.microsoft.com/office/drawing/2014/main" xmlns="" id="{8BF6BA24-6ED9-41D1-B773-A5A90DC173BA}"/>
              </a:ext>
            </a:extLst>
          </p:cNvPr>
          <p:cNvCxnSpPr/>
          <p:nvPr/>
        </p:nvCxnSpPr>
        <p:spPr>
          <a:xfrm flipH="1">
            <a:off x="3276647" y="2927737"/>
            <a:ext cx="460052" cy="128442"/>
          </a:xfrm>
          <a:prstGeom prst="straightConnector1">
            <a:avLst/>
          </a:prstGeom>
          <a:ln w="952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rganigramme : Connecteur 50">
            <a:extLst>
              <a:ext uri="{FF2B5EF4-FFF2-40B4-BE49-F238E27FC236}">
                <a16:creationId xmlns:a16="http://schemas.microsoft.com/office/drawing/2014/main" xmlns="" id="{45C8D5F1-0130-43D4-BF3F-8E475DA18ADD}"/>
              </a:ext>
            </a:extLst>
          </p:cNvPr>
          <p:cNvSpPr/>
          <p:nvPr/>
        </p:nvSpPr>
        <p:spPr>
          <a:xfrm>
            <a:off x="1891380" y="388577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3" name="Organigramme : Connecteur 51">
            <a:extLst>
              <a:ext uri="{FF2B5EF4-FFF2-40B4-BE49-F238E27FC236}">
                <a16:creationId xmlns:a16="http://schemas.microsoft.com/office/drawing/2014/main" xmlns="" id="{10712A14-DA1C-4FF7-836C-0BAC799AEE0C}"/>
              </a:ext>
            </a:extLst>
          </p:cNvPr>
          <p:cNvSpPr/>
          <p:nvPr/>
        </p:nvSpPr>
        <p:spPr>
          <a:xfrm>
            <a:off x="1134414" y="4297181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5" name="Organigramme : Connecteur 58">
            <a:extLst>
              <a:ext uri="{FF2B5EF4-FFF2-40B4-BE49-F238E27FC236}">
                <a16:creationId xmlns:a16="http://schemas.microsoft.com/office/drawing/2014/main" xmlns="" id="{FD43372D-BA0A-44E8-A3C6-288DDEB7A458}"/>
              </a:ext>
            </a:extLst>
          </p:cNvPr>
          <p:cNvSpPr/>
          <p:nvPr/>
        </p:nvSpPr>
        <p:spPr>
          <a:xfrm>
            <a:off x="2511420" y="316603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88" name="Organigramme : Connecteur 59">
            <a:extLst>
              <a:ext uri="{FF2B5EF4-FFF2-40B4-BE49-F238E27FC236}">
                <a16:creationId xmlns:a16="http://schemas.microsoft.com/office/drawing/2014/main" xmlns="" id="{4C622582-53D7-48F4-947C-3B78ACDCC1D8}"/>
              </a:ext>
            </a:extLst>
          </p:cNvPr>
          <p:cNvSpPr/>
          <p:nvPr/>
        </p:nvSpPr>
        <p:spPr>
          <a:xfrm>
            <a:off x="2865661" y="2909939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94" name="Organigramme : Connecteur 60">
            <a:extLst>
              <a:ext uri="{FF2B5EF4-FFF2-40B4-BE49-F238E27FC236}">
                <a16:creationId xmlns:a16="http://schemas.microsoft.com/office/drawing/2014/main" xmlns="" id="{E5AC42DC-F076-4ADE-9DB1-F757B65843E9}"/>
              </a:ext>
            </a:extLst>
          </p:cNvPr>
          <p:cNvSpPr/>
          <p:nvPr/>
        </p:nvSpPr>
        <p:spPr>
          <a:xfrm>
            <a:off x="2240580" y="3338690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95" name="Organigramme : Connecteur 61">
            <a:extLst>
              <a:ext uri="{FF2B5EF4-FFF2-40B4-BE49-F238E27FC236}">
                <a16:creationId xmlns:a16="http://schemas.microsoft.com/office/drawing/2014/main" xmlns="" id="{EB8DB340-B8E9-48C6-8B40-90A21C9A211B}"/>
              </a:ext>
            </a:extLst>
          </p:cNvPr>
          <p:cNvSpPr/>
          <p:nvPr/>
        </p:nvSpPr>
        <p:spPr>
          <a:xfrm>
            <a:off x="2907458" y="3128226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0" name="Organigramme : Connecteur 62">
            <a:extLst>
              <a:ext uri="{FF2B5EF4-FFF2-40B4-BE49-F238E27FC236}">
                <a16:creationId xmlns:a16="http://schemas.microsoft.com/office/drawing/2014/main" xmlns="" id="{DB821E02-9498-49CE-AD7F-5D87DB5AAA25}"/>
              </a:ext>
            </a:extLst>
          </p:cNvPr>
          <p:cNvSpPr/>
          <p:nvPr/>
        </p:nvSpPr>
        <p:spPr>
          <a:xfrm>
            <a:off x="1980526" y="367569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39" name="Organigramme : Connecteur 63">
            <a:extLst>
              <a:ext uri="{FF2B5EF4-FFF2-40B4-BE49-F238E27FC236}">
                <a16:creationId xmlns:a16="http://schemas.microsoft.com/office/drawing/2014/main" xmlns="" id="{319C65F5-C29F-46D7-9CBC-C8674F9D50A6}"/>
              </a:ext>
            </a:extLst>
          </p:cNvPr>
          <p:cNvSpPr/>
          <p:nvPr/>
        </p:nvSpPr>
        <p:spPr>
          <a:xfrm>
            <a:off x="1748202" y="4403909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0" name="Organigramme : Connecteur 64">
            <a:extLst>
              <a:ext uri="{FF2B5EF4-FFF2-40B4-BE49-F238E27FC236}">
                <a16:creationId xmlns:a16="http://schemas.microsoft.com/office/drawing/2014/main" xmlns="" id="{FB2F6493-E7BA-44E0-99AB-4D36055719AB}"/>
              </a:ext>
            </a:extLst>
          </p:cNvPr>
          <p:cNvSpPr/>
          <p:nvPr/>
        </p:nvSpPr>
        <p:spPr>
          <a:xfrm>
            <a:off x="1208410" y="407988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1" name="Organigramme : Connecteur 65">
            <a:extLst>
              <a:ext uri="{FF2B5EF4-FFF2-40B4-BE49-F238E27FC236}">
                <a16:creationId xmlns:a16="http://schemas.microsoft.com/office/drawing/2014/main" xmlns="" id="{99244B3B-E73C-45A9-84F8-A21D78209C13}"/>
              </a:ext>
            </a:extLst>
          </p:cNvPr>
          <p:cNvSpPr/>
          <p:nvPr/>
        </p:nvSpPr>
        <p:spPr>
          <a:xfrm>
            <a:off x="2043780" y="403817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2" name="Organigramme : Connecteur 66">
            <a:extLst>
              <a:ext uri="{FF2B5EF4-FFF2-40B4-BE49-F238E27FC236}">
                <a16:creationId xmlns:a16="http://schemas.microsoft.com/office/drawing/2014/main" xmlns="" id="{F41D9C23-EAD1-4EAA-8F52-EDCED7C5DD43}"/>
              </a:ext>
            </a:extLst>
          </p:cNvPr>
          <p:cNvSpPr/>
          <p:nvPr/>
        </p:nvSpPr>
        <p:spPr>
          <a:xfrm>
            <a:off x="1365158" y="4349909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3" name="Organigramme : Connecteur 67">
            <a:extLst>
              <a:ext uri="{FF2B5EF4-FFF2-40B4-BE49-F238E27FC236}">
                <a16:creationId xmlns:a16="http://schemas.microsoft.com/office/drawing/2014/main" xmlns="" id="{C4AF2C22-0CE1-4800-BC78-933C8796C5EF}"/>
              </a:ext>
            </a:extLst>
          </p:cNvPr>
          <p:cNvSpPr/>
          <p:nvPr/>
        </p:nvSpPr>
        <p:spPr>
          <a:xfrm>
            <a:off x="2430559" y="2716162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4" name="Organigramme : Connecteur 68">
            <a:extLst>
              <a:ext uri="{FF2B5EF4-FFF2-40B4-BE49-F238E27FC236}">
                <a16:creationId xmlns:a16="http://schemas.microsoft.com/office/drawing/2014/main" xmlns="" id="{FD0F8E63-1CCE-4C2F-BD6C-19E664D326F4}"/>
              </a:ext>
            </a:extLst>
          </p:cNvPr>
          <p:cNvSpPr/>
          <p:nvPr/>
        </p:nvSpPr>
        <p:spPr>
          <a:xfrm>
            <a:off x="3266651" y="284761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5" name="Organigramme : Connecteur 69">
            <a:extLst>
              <a:ext uri="{FF2B5EF4-FFF2-40B4-BE49-F238E27FC236}">
                <a16:creationId xmlns:a16="http://schemas.microsoft.com/office/drawing/2014/main" xmlns="" id="{20B6C4F4-355A-41EA-B305-579E580B9E4B}"/>
              </a:ext>
            </a:extLst>
          </p:cNvPr>
          <p:cNvSpPr/>
          <p:nvPr/>
        </p:nvSpPr>
        <p:spPr>
          <a:xfrm>
            <a:off x="2392980" y="3491090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6" name="Organigramme : Connecteur 70">
            <a:extLst>
              <a:ext uri="{FF2B5EF4-FFF2-40B4-BE49-F238E27FC236}">
                <a16:creationId xmlns:a16="http://schemas.microsoft.com/office/drawing/2014/main" xmlns="" id="{76ACA709-B6A5-41AE-98E7-FE65D8313F10}"/>
              </a:ext>
            </a:extLst>
          </p:cNvPr>
          <p:cNvSpPr/>
          <p:nvPr/>
        </p:nvSpPr>
        <p:spPr>
          <a:xfrm>
            <a:off x="3150639" y="3243649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7" name="Organigramme : Connecteur 71">
            <a:extLst>
              <a:ext uri="{FF2B5EF4-FFF2-40B4-BE49-F238E27FC236}">
                <a16:creationId xmlns:a16="http://schemas.microsoft.com/office/drawing/2014/main" xmlns="" id="{17D0C17B-D30F-4BB2-8A8A-D05E80CE0121}"/>
              </a:ext>
            </a:extLst>
          </p:cNvPr>
          <p:cNvSpPr/>
          <p:nvPr/>
        </p:nvSpPr>
        <p:spPr>
          <a:xfrm>
            <a:off x="2327242" y="3753701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8" name="Organigramme : Connecteur 72">
            <a:extLst>
              <a:ext uri="{FF2B5EF4-FFF2-40B4-BE49-F238E27FC236}">
                <a16:creationId xmlns:a16="http://schemas.microsoft.com/office/drawing/2014/main" xmlns="" id="{BD8950EB-3DAB-4189-B935-2AB91A4FA483}"/>
              </a:ext>
            </a:extLst>
          </p:cNvPr>
          <p:cNvSpPr/>
          <p:nvPr/>
        </p:nvSpPr>
        <p:spPr>
          <a:xfrm>
            <a:off x="1602200" y="363970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49" name="Organigramme : Connecteur 73">
            <a:extLst>
              <a:ext uri="{FF2B5EF4-FFF2-40B4-BE49-F238E27FC236}">
                <a16:creationId xmlns:a16="http://schemas.microsoft.com/office/drawing/2014/main" xmlns="" id="{1F616E40-604A-4A60-B0B7-3215132DB564}"/>
              </a:ext>
            </a:extLst>
          </p:cNvPr>
          <p:cNvSpPr/>
          <p:nvPr/>
        </p:nvSpPr>
        <p:spPr>
          <a:xfrm>
            <a:off x="1469987" y="4043873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0" name="Organigramme : Connecteur 74">
            <a:extLst>
              <a:ext uri="{FF2B5EF4-FFF2-40B4-BE49-F238E27FC236}">
                <a16:creationId xmlns:a16="http://schemas.microsoft.com/office/drawing/2014/main" xmlns="" id="{F5733B7C-9C15-4A2C-8344-791C93B376E1}"/>
              </a:ext>
            </a:extLst>
          </p:cNvPr>
          <p:cNvSpPr/>
          <p:nvPr/>
        </p:nvSpPr>
        <p:spPr>
          <a:xfrm>
            <a:off x="1692471" y="399404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1" name="Organigramme : Connecteur 75">
            <a:extLst>
              <a:ext uri="{FF2B5EF4-FFF2-40B4-BE49-F238E27FC236}">
                <a16:creationId xmlns:a16="http://schemas.microsoft.com/office/drawing/2014/main" xmlns="" id="{BE79202A-4910-418B-9CD2-8C4E2E6E9E6B}"/>
              </a:ext>
            </a:extLst>
          </p:cNvPr>
          <p:cNvSpPr/>
          <p:nvPr/>
        </p:nvSpPr>
        <p:spPr>
          <a:xfrm>
            <a:off x="1026414" y="449392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2" name="Organigramme : Connecteur 76">
            <a:extLst>
              <a:ext uri="{FF2B5EF4-FFF2-40B4-BE49-F238E27FC236}">
                <a16:creationId xmlns:a16="http://schemas.microsoft.com/office/drawing/2014/main" xmlns="" id="{05F9D12A-691C-4213-8AEA-E008434DFB95}"/>
              </a:ext>
            </a:extLst>
          </p:cNvPr>
          <p:cNvSpPr/>
          <p:nvPr/>
        </p:nvSpPr>
        <p:spPr>
          <a:xfrm>
            <a:off x="2260525" y="2966132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3" name="Organigramme : Connecteur 77">
            <a:extLst>
              <a:ext uri="{FF2B5EF4-FFF2-40B4-BE49-F238E27FC236}">
                <a16:creationId xmlns:a16="http://schemas.microsoft.com/office/drawing/2014/main" xmlns="" id="{4BF6CCF1-F035-4AD8-AA10-E7F1E9DA2D3B}"/>
              </a:ext>
            </a:extLst>
          </p:cNvPr>
          <p:cNvSpPr/>
          <p:nvPr/>
        </p:nvSpPr>
        <p:spPr>
          <a:xfrm>
            <a:off x="2663820" y="352037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4" name="Organigramme : Connecteur 78">
            <a:extLst>
              <a:ext uri="{FF2B5EF4-FFF2-40B4-BE49-F238E27FC236}">
                <a16:creationId xmlns:a16="http://schemas.microsoft.com/office/drawing/2014/main" xmlns="" id="{2EF38C1E-9DD9-4C16-A90C-54412538DC3C}"/>
              </a:ext>
            </a:extLst>
          </p:cNvPr>
          <p:cNvSpPr/>
          <p:nvPr/>
        </p:nvSpPr>
        <p:spPr>
          <a:xfrm>
            <a:off x="2013389" y="3287773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5" name="Organigramme : Connecteur 79">
            <a:extLst>
              <a:ext uri="{FF2B5EF4-FFF2-40B4-BE49-F238E27FC236}">
                <a16:creationId xmlns:a16="http://schemas.microsoft.com/office/drawing/2014/main" xmlns="" id="{6350C12F-FBC5-4759-AC7F-368EE208F307}"/>
              </a:ext>
            </a:extLst>
          </p:cNvPr>
          <p:cNvSpPr/>
          <p:nvPr/>
        </p:nvSpPr>
        <p:spPr>
          <a:xfrm>
            <a:off x="2645760" y="292773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6" name="Organigramme : Connecteur 80">
            <a:extLst>
              <a:ext uri="{FF2B5EF4-FFF2-40B4-BE49-F238E27FC236}">
                <a16:creationId xmlns:a16="http://schemas.microsoft.com/office/drawing/2014/main" xmlns="" id="{634707BA-2E4B-4DF9-A4FA-08352351D811}"/>
              </a:ext>
            </a:extLst>
          </p:cNvPr>
          <p:cNvSpPr/>
          <p:nvPr/>
        </p:nvSpPr>
        <p:spPr>
          <a:xfrm>
            <a:off x="1908519" y="346637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7" name="Organigramme : Connecteur 81">
            <a:extLst>
              <a:ext uri="{FF2B5EF4-FFF2-40B4-BE49-F238E27FC236}">
                <a16:creationId xmlns:a16="http://schemas.microsoft.com/office/drawing/2014/main" xmlns="" id="{8AE4E7EB-FBA0-4EEC-8DF8-4A311E599C77}"/>
              </a:ext>
            </a:extLst>
          </p:cNvPr>
          <p:cNvSpPr/>
          <p:nvPr/>
        </p:nvSpPr>
        <p:spPr>
          <a:xfrm>
            <a:off x="2209287" y="3610373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8" name="Organigramme : Connecteur 82">
            <a:extLst>
              <a:ext uri="{FF2B5EF4-FFF2-40B4-BE49-F238E27FC236}">
                <a16:creationId xmlns:a16="http://schemas.microsoft.com/office/drawing/2014/main" xmlns="" id="{CD27C3E1-97C9-4F84-80B7-AF61F50116C1}"/>
              </a:ext>
            </a:extLst>
          </p:cNvPr>
          <p:cNvSpPr/>
          <p:nvPr/>
        </p:nvSpPr>
        <p:spPr>
          <a:xfrm>
            <a:off x="1419158" y="3675697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59" name="Organigramme : Connecteur 83">
            <a:extLst>
              <a:ext uri="{FF2B5EF4-FFF2-40B4-BE49-F238E27FC236}">
                <a16:creationId xmlns:a16="http://schemas.microsoft.com/office/drawing/2014/main" xmlns="" id="{9160B4EC-C4FA-4B51-81D9-A6109EFDFBAF}"/>
              </a:ext>
            </a:extLst>
          </p:cNvPr>
          <p:cNvSpPr/>
          <p:nvPr/>
        </p:nvSpPr>
        <p:spPr>
          <a:xfrm>
            <a:off x="2862607" y="3374686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60" name="Organigramme : Connecteur 84">
            <a:extLst>
              <a:ext uri="{FF2B5EF4-FFF2-40B4-BE49-F238E27FC236}">
                <a16:creationId xmlns:a16="http://schemas.microsoft.com/office/drawing/2014/main" xmlns="" id="{C90C0F3B-09CB-4627-8C06-AB224F5B1724}"/>
              </a:ext>
            </a:extLst>
          </p:cNvPr>
          <p:cNvSpPr/>
          <p:nvPr/>
        </p:nvSpPr>
        <p:spPr>
          <a:xfrm>
            <a:off x="3015458" y="266758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61" name="Organigramme : Connecteur 85">
            <a:extLst>
              <a:ext uri="{FF2B5EF4-FFF2-40B4-BE49-F238E27FC236}">
                <a16:creationId xmlns:a16="http://schemas.microsoft.com/office/drawing/2014/main" xmlns="" id="{36FB9F40-CA39-4B40-9DE4-1D0969FCE7CC}"/>
              </a:ext>
            </a:extLst>
          </p:cNvPr>
          <p:cNvSpPr/>
          <p:nvPr/>
        </p:nvSpPr>
        <p:spPr>
          <a:xfrm>
            <a:off x="2186580" y="3850045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62" name="Organigramme : Connecteur 86">
            <a:extLst>
              <a:ext uri="{FF2B5EF4-FFF2-40B4-BE49-F238E27FC236}">
                <a16:creationId xmlns:a16="http://schemas.microsoft.com/office/drawing/2014/main" xmlns="" id="{C95A6069-5CE8-49C9-9713-DA569F4EDCE1}"/>
              </a:ext>
            </a:extLst>
          </p:cNvPr>
          <p:cNvSpPr/>
          <p:nvPr/>
        </p:nvSpPr>
        <p:spPr>
          <a:xfrm>
            <a:off x="2545380" y="3827849"/>
            <a:ext cx="108000" cy="108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cxnSp>
        <p:nvCxnSpPr>
          <p:cNvPr id="163" name="Connecteur droit 87">
            <a:extLst>
              <a:ext uri="{FF2B5EF4-FFF2-40B4-BE49-F238E27FC236}">
                <a16:creationId xmlns:a16="http://schemas.microsoft.com/office/drawing/2014/main" xmlns="" id="{BEC02E71-4D09-4C05-89D4-A729D6B40BF4}"/>
              </a:ext>
            </a:extLst>
          </p:cNvPr>
          <p:cNvCxnSpPr/>
          <p:nvPr/>
        </p:nvCxnSpPr>
        <p:spPr>
          <a:xfrm>
            <a:off x="3196300" y="2883649"/>
            <a:ext cx="0" cy="36000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ZoneTexte 88">
            <a:extLst>
              <a:ext uri="{FF2B5EF4-FFF2-40B4-BE49-F238E27FC236}">
                <a16:creationId xmlns:a16="http://schemas.microsoft.com/office/drawing/2014/main" xmlns="" id="{15D84580-8EA5-480B-87CC-7B81953EDC2E}"/>
              </a:ext>
            </a:extLst>
          </p:cNvPr>
          <p:cNvSpPr txBox="1"/>
          <p:nvPr/>
        </p:nvSpPr>
        <p:spPr>
          <a:xfrm>
            <a:off x="3529836" y="2679113"/>
            <a:ext cx="12249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RMSE</a:t>
            </a:r>
          </a:p>
        </p:txBody>
      </p:sp>
    </p:spTree>
    <p:extLst>
      <p:ext uri="{BB962C8B-B14F-4D97-AF65-F5344CB8AC3E}">
        <p14:creationId xmlns:p14="http://schemas.microsoft.com/office/powerpoint/2010/main" val="39299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Proposed methodologies</a:t>
            </a:r>
            <a:endParaRPr lang="en-CA" sz="3600" dirty="0"/>
          </a:p>
        </p:txBody>
      </p:sp>
      <p:sp>
        <p:nvSpPr>
          <p:cNvPr id="7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 dirty="0"/>
          </a:p>
        </p:txBody>
      </p:sp>
      <p:graphicFrame>
        <p:nvGraphicFramePr>
          <p:cNvPr id="65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675"/>
              </p:ext>
            </p:extLst>
          </p:nvPr>
        </p:nvGraphicFramePr>
        <p:xfrm>
          <a:off x="2267744" y="3547095"/>
          <a:ext cx="5215883" cy="796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" name="Equation" r:id="rId4" imgW="3060360" imgH="469800" progId="Equation.DSMT4">
                  <p:embed/>
                </p:oleObj>
              </mc:Choice>
              <mc:Fallback>
                <p:oleObj name="Equation" r:id="rId4" imgW="30603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547095"/>
                        <a:ext cx="5215883" cy="7961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211760"/>
              </p:ext>
            </p:extLst>
          </p:nvPr>
        </p:nvGraphicFramePr>
        <p:xfrm>
          <a:off x="3059832" y="1746895"/>
          <a:ext cx="3216200" cy="809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6" imgW="1612800" imgH="482400" progId="Equation.DSMT4">
                  <p:embed/>
                </p:oleObj>
              </mc:Choice>
              <mc:Fallback>
                <p:oleObj name="Equation" r:id="rId6" imgW="1612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1746895"/>
                        <a:ext cx="3216200" cy="8091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5"/>
          <p:cNvSpPr>
            <a:spLocks noChangeArrowheads="1"/>
          </p:cNvSpPr>
          <p:nvPr/>
        </p:nvSpPr>
        <p:spPr bwMode="auto">
          <a:xfrm>
            <a:off x="4284948" y="4754558"/>
            <a:ext cx="453650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fr-FR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CA" altLang="fr-FR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fr-CA" altLang="fr-FR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: Total </a:t>
            </a:r>
            <a:r>
              <a:rPr kumimoji="0" lang="fr-CA" altLang="fr-FR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fr-CA" altLang="fr-FR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observations at all </a:t>
            </a:r>
            <a:r>
              <a:rPr kumimoji="0" lang="fr-CA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sites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A" altLang="fr-FR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N</a:t>
            </a:r>
            <a:r>
              <a:rPr lang="fr-CA" altLang="fr-FR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lang="fr-CA" altLang="fr-FR" sz="1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lang="fr-CA" altLang="fr-FR" sz="1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of sites</a:t>
            </a:r>
          </a:p>
        </p:txBody>
      </p:sp>
      <p:sp>
        <p:nvSpPr>
          <p:cNvPr id="68" name="ZoneTexte 14"/>
          <p:cNvSpPr txBox="1"/>
          <p:nvPr/>
        </p:nvSpPr>
        <p:spPr>
          <a:xfrm>
            <a:off x="625308" y="2843500"/>
            <a:ext cx="7927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C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criterion</a:t>
            </a:r>
            <a:r>
              <a:rPr lang="fr-C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C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Piecewise loss function</a:t>
            </a:r>
            <a:endParaRPr lang="fr-C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284948" y="5444325"/>
                <a:ext cx="4572000" cy="76764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sz="1400" b="1" i="1"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m:rPr>
                            <m:nor/>
                          </m:rPr>
                          <a:rPr lang="fr-CA" sz="1400" b="1" i="1"/>
                          <m:t> </m:t>
                        </m:r>
                        <m:r>
                          <a:rPr lang="fr-CA" sz="1400" b="1" i="1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fr-CA" altLang="fr-FR" sz="1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: </a:t>
                </a:r>
                <a:r>
                  <a:rPr lang="fr-CA" altLang="fr-FR" sz="1400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year</a:t>
                </a:r>
                <a:r>
                  <a:rPr lang="fr-CA" altLang="fr-FR" sz="1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index at the site i</a:t>
                </a:r>
              </a:p>
              <a:p>
                <a:pPr lvl="0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CA" sz="1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CA" sz="1400" b="1" i="1">
                            <a:latin typeface="Cambria Math"/>
                          </a:rPr>
                          <m:t>𝝆</m:t>
                        </m:r>
                      </m:e>
                      <m:sub>
                        <m:r>
                          <a:rPr lang="fr-CA" sz="1400" b="1" i="1"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fr-CA" altLang="fr-FR" sz="1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: Check </a:t>
                </a:r>
                <a:r>
                  <a:rPr lang="fr-CA" altLang="fr-FR" sz="1400" dirty="0" err="1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function</a:t>
                </a:r>
                <a:endParaRPr lang="fr-CA" altLang="fr-FR" sz="1400" dirty="0">
                  <a:latin typeface="Arial" pitchFamily="34" charset="0"/>
                  <a:ea typeface="Times New Roman" pitchFamily="18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4948" y="5444325"/>
                <a:ext cx="4572000" cy="767646"/>
              </a:xfrm>
              <a:prstGeom prst="rect">
                <a:avLst/>
              </a:prstGeom>
              <a:blipFill>
                <a:blip r:embed="rId8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0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519410"/>
              </p:ext>
            </p:extLst>
          </p:nvPr>
        </p:nvGraphicFramePr>
        <p:xfrm>
          <a:off x="625308" y="4853657"/>
          <a:ext cx="353853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9" imgW="2412720" imgH="482400" progId="Equation.DSMT4">
                  <p:embed/>
                </p:oleObj>
              </mc:Choice>
              <mc:Fallback>
                <p:oleObj name="Equation" r:id="rId9" imgW="24127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08" y="4853657"/>
                        <a:ext cx="3538537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93E59B5-11FA-4E6B-85E3-6CAA45B632B9}"/>
              </a:ext>
            </a:extLst>
          </p:cNvPr>
          <p:cNvSpPr/>
          <p:nvPr/>
        </p:nvSpPr>
        <p:spPr>
          <a:xfrm>
            <a:off x="757981" y="1239143"/>
            <a:ext cx="2085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7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endParaRPr lang="en-CA" sz="36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numéro de diapositive 13">
            <a:extLst>
              <a:ext uri="{FF2B5EF4-FFF2-40B4-BE49-F238E27FC236}">
                <a16:creationId xmlns:a16="http://schemas.microsoft.com/office/drawing/2014/main" xmlns="" id="{2B0BF02B-AD3D-413A-8303-C991D72B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9DD1573-2C6E-408B-ABDD-80AE0024AE5C}"/>
              </a:ext>
            </a:extLst>
          </p:cNvPr>
          <p:cNvSpPr/>
          <p:nvPr/>
        </p:nvSpPr>
        <p:spPr>
          <a:xfrm>
            <a:off x="539552" y="1628800"/>
            <a:ext cx="8335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fr-CA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S100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C43CACE-2EFF-4111-8206-D5FF99542D1B}"/>
              </a:ext>
            </a:extLst>
          </p:cNvPr>
          <p:cNvGrpSpPr/>
          <p:nvPr/>
        </p:nvGrpSpPr>
        <p:grpSpPr>
          <a:xfrm>
            <a:off x="69822" y="2060848"/>
            <a:ext cx="9254706" cy="4464496"/>
            <a:chOff x="69822" y="2060848"/>
            <a:chExt cx="9254706" cy="446449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215EE84E-8BF3-476B-A830-932ED888EC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078" y="2060848"/>
              <a:ext cx="5124450" cy="3552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A4AB814-8691-44EA-AD42-9E646022838C}"/>
                </a:ext>
              </a:extLst>
            </p:cNvPr>
            <p:cNvSpPr/>
            <p:nvPr/>
          </p:nvSpPr>
          <p:spPr>
            <a:xfrm>
              <a:off x="3563888" y="5459784"/>
              <a:ext cx="224612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dirty="0"/>
                <a:t>At-site Quantile (m³/s.km²)</a:t>
              </a: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xmlns="" id="{2FE0B50C-F7E8-47C7-81D8-7E3C1100F8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8" r="7846"/>
            <a:stretch/>
          </p:blipFill>
          <p:spPr bwMode="auto">
            <a:xfrm>
              <a:off x="4510032" y="5805264"/>
              <a:ext cx="4107814" cy="39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Connecteur droit avec flèche 8">
              <a:extLst>
                <a:ext uri="{FF2B5EF4-FFF2-40B4-BE49-F238E27FC236}">
                  <a16:creationId xmlns:a16="http://schemas.microsoft.com/office/drawing/2014/main" xmlns="" id="{A6D42660-8918-414A-B858-477B8A4B6EAF}"/>
                </a:ext>
              </a:extLst>
            </p:cNvPr>
            <p:cNvCxnSpPr/>
            <p:nvPr/>
          </p:nvCxnSpPr>
          <p:spPr>
            <a:xfrm>
              <a:off x="7020416" y="6237312"/>
              <a:ext cx="1296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xmlns="" id="{6DEACFFC-403A-4E8E-A891-2E0714E8F6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1"/>
            <a:stretch/>
          </p:blipFill>
          <p:spPr bwMode="auto">
            <a:xfrm>
              <a:off x="323528" y="2060848"/>
              <a:ext cx="4692402" cy="356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ZoneTexte 9">
              <a:extLst>
                <a:ext uri="{FF2B5EF4-FFF2-40B4-BE49-F238E27FC236}">
                  <a16:creationId xmlns:a16="http://schemas.microsoft.com/office/drawing/2014/main" xmlns="" id="{236C352E-B7A3-49F2-B67A-42EF8776D3D7}"/>
                </a:ext>
              </a:extLst>
            </p:cNvPr>
            <p:cNvSpPr txBox="1"/>
            <p:nvPr/>
          </p:nvSpPr>
          <p:spPr>
            <a:xfrm>
              <a:off x="6228184" y="6248345"/>
              <a:ext cx="27905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Record </a:t>
              </a:r>
              <a:r>
                <a:rPr lang="fr-CA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length</a:t>
              </a:r>
              <a:endParaRPr lang="fr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93C8719-F364-4A5A-821C-8ED3A8E355A5}"/>
                </a:ext>
              </a:extLst>
            </p:cNvPr>
            <p:cNvSpPr/>
            <p:nvPr/>
          </p:nvSpPr>
          <p:spPr>
            <a:xfrm>
              <a:off x="755669" y="2492896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MLR </a:t>
              </a:r>
              <a:endParaRPr lang="fr-CA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0E1136C-CC45-44AC-9052-F78D2F19B850}"/>
                </a:ext>
              </a:extLst>
            </p:cNvPr>
            <p:cNvSpPr/>
            <p:nvPr/>
          </p:nvSpPr>
          <p:spPr>
            <a:xfrm>
              <a:off x="5061864" y="2420888"/>
              <a:ext cx="5309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b="1" dirty="0">
                  <a:latin typeface="Arial" panose="020B0604020202020204" pitchFamily="34" charset="0"/>
                  <a:cs typeface="Arial" panose="020B0604020202020204" pitchFamily="34" charset="0"/>
                </a:rPr>
                <a:t>QR</a:t>
              </a:r>
              <a:endParaRPr lang="fr-CA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E050C0B-AC3D-4C4E-8C26-4AE2659FB427}"/>
                </a:ext>
              </a:extLst>
            </p:cNvPr>
            <p:cNvSpPr/>
            <p:nvPr/>
          </p:nvSpPr>
          <p:spPr>
            <a:xfrm rot="16200000">
              <a:off x="-977259" y="3683994"/>
              <a:ext cx="23711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sz="1200" dirty="0" err="1"/>
                <a:t>Regional</a:t>
              </a:r>
              <a:r>
                <a:rPr lang="fr-CA" sz="1200" dirty="0"/>
                <a:t> Quantile (m³/s.km²)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1DFB05-0291-40DE-82EA-16B9CB19D218}"/>
              </a:ext>
            </a:extLst>
          </p:cNvPr>
          <p:cNvSpPr/>
          <p:nvPr/>
        </p:nvSpPr>
        <p:spPr>
          <a:xfrm>
            <a:off x="552590" y="1064349"/>
            <a:ext cx="7064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xmlns="" id="{E18A1022-4BA8-4C34-B8D3-AE16896808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237482"/>
              </p:ext>
            </p:extLst>
          </p:nvPr>
        </p:nvGraphicFramePr>
        <p:xfrm>
          <a:off x="179512" y="2852936"/>
          <a:ext cx="8640959" cy="133095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0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78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8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8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686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24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3652">
                <a:tc>
                  <a:txBody>
                    <a:bodyPr/>
                    <a:lstStyle/>
                    <a:p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fr-CA" sz="18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S10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fr-CA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S50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r>
                        <a:rPr lang="fr-CA" sz="18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S100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652">
                <a:tc>
                  <a:txBody>
                    <a:bodyPr/>
                    <a:lstStyle/>
                    <a:p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MLR</a:t>
                      </a:r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</a:t>
                      </a:r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MLR</a:t>
                      </a:r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</a:t>
                      </a:r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MLR</a:t>
                      </a:r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QR</a:t>
                      </a:r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365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MPLF (m</a:t>
                      </a:r>
                      <a:r>
                        <a:rPr lang="fr-CA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/s.km</a:t>
                      </a:r>
                      <a:r>
                        <a:rPr lang="fr-CA" sz="18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16.07</a:t>
                      </a:r>
                      <a:endParaRPr lang="fr-CA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15.43</a:t>
                      </a:r>
                      <a:endParaRPr lang="fr-CA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6.62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CA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</a:t>
                      </a:r>
                      <a:r>
                        <a:rPr lang="fr-CA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fr-CA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4.65</a:t>
                      </a:r>
                      <a:endParaRPr lang="fr-CA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3.43</a:t>
                      </a:r>
                      <a:endParaRPr lang="fr-CA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Title 2">
            <a:extLst>
              <a:ext uri="{FF2B5EF4-FFF2-40B4-BE49-F238E27FC236}">
                <a16:creationId xmlns:a16="http://schemas.microsoft.com/office/drawing/2014/main" xmlns="" id="{A6ECA2F8-B28B-44FF-872E-604BE76A9E1A}"/>
              </a:ext>
            </a:extLst>
          </p:cNvPr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endParaRPr lang="en-CA" sz="36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94E5FD8A-9FE5-493D-89A8-CCD1C9C9A37E}"/>
              </a:ext>
            </a:extLst>
          </p:cNvPr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CE05C7-808E-4BC6-9E99-ACE8AF57F046}"/>
              </a:ext>
            </a:extLst>
          </p:cNvPr>
          <p:cNvSpPr/>
          <p:nvPr/>
        </p:nvSpPr>
        <p:spPr>
          <a:xfrm>
            <a:off x="611560" y="4653136"/>
            <a:ext cx="4825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>
                <a:latin typeface="Arial" panose="020B0604020202020204" pitchFamily="34" charset="0"/>
                <a:cs typeface="Arial" panose="020B0604020202020204" pitchFamily="34" charset="0"/>
              </a:rPr>
              <a:t> MPLF: Mean Piecewise loss function</a:t>
            </a:r>
            <a:endParaRPr lang="fr-CA" sz="2000" dirty="0"/>
          </a:p>
        </p:txBody>
      </p:sp>
      <p:sp>
        <p:nvSpPr>
          <p:cNvPr id="8" name="Espace réservé du numéro de diapositive 13">
            <a:extLst>
              <a:ext uri="{FF2B5EF4-FFF2-40B4-BE49-F238E27FC236}">
                <a16:creationId xmlns:a16="http://schemas.microsoft.com/office/drawing/2014/main" xmlns="" id="{ADCDA5FA-FC84-490E-A1F7-23609BCF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0FA7B77-9283-46F4-98A2-F358FF9ABC63}"/>
              </a:ext>
            </a:extLst>
          </p:cNvPr>
          <p:cNvSpPr/>
          <p:nvPr/>
        </p:nvSpPr>
        <p:spPr>
          <a:xfrm>
            <a:off x="552590" y="1064349"/>
            <a:ext cx="706475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Exploitation of the </a:t>
            </a:r>
            <a:r>
              <a:rPr lang="en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</a:t>
            </a:r>
            <a:endParaRPr lang="en-CA" sz="2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6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Regional IDF curves</a:t>
            </a:r>
            <a:endParaRPr lang="en-CA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4227BB-DBA7-4C23-99A5-E87DA64A9B7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" t="3662" r="2896" b="2965"/>
          <a:stretch/>
        </p:blipFill>
        <p:spPr bwMode="auto">
          <a:xfrm>
            <a:off x="4211960" y="2924944"/>
            <a:ext cx="4968552" cy="3888432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3A8502-0CBE-4433-B74E-13EB80A0F389}"/>
              </a:ext>
            </a:extLst>
          </p:cNvPr>
          <p:cNvSpPr/>
          <p:nvPr/>
        </p:nvSpPr>
        <p:spPr>
          <a:xfrm>
            <a:off x="0" y="1226076"/>
            <a:ext cx="9144000" cy="13388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occurrence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frequency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of a rainfall event of given intensity and duration is important to establish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 measure of risk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Intensity-Duration-Frequency Curves at ungauged sites 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48F67-A31A-4C96-B0B9-60264277E185}"/>
              </a:ext>
            </a:extLst>
          </p:cNvPr>
          <p:cNvSpPr/>
          <p:nvPr/>
        </p:nvSpPr>
        <p:spPr>
          <a:xfrm>
            <a:off x="-1" y="2774826"/>
            <a:ext cx="8587805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CA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Data:</a:t>
            </a:r>
            <a:endParaRPr lang="en-CA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Annual rainfall maxima (ECCC)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564 stations, Canada, 1905 - 2013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Durations: 5, 10, 15, 30-min and 1, 2,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6, 12, 24-h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Longitude, latitude, elevation, aspect,</a:t>
            </a:r>
          </a:p>
          <a:p>
            <a:pPr>
              <a:lnSpc>
                <a:spcPct val="150000"/>
              </a:lnSpc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   slope and surface roughness</a:t>
            </a:r>
          </a:p>
          <a:p>
            <a:pPr>
              <a:lnSpc>
                <a:spcPct val="150000"/>
              </a:lnSpc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10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Regional IDF curves</a:t>
            </a:r>
            <a:endParaRPr lang="en-CA" sz="3600" dirty="0"/>
          </a:p>
        </p:txBody>
      </p:sp>
      <p:sp>
        <p:nvSpPr>
          <p:cNvPr id="76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37</a:t>
            </a:fld>
            <a:endParaRPr lang="fr-B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22CB704C-504F-426C-B492-F2354AD8E15F}"/>
              </a:ext>
            </a:extLst>
          </p:cNvPr>
          <p:cNvGrpSpPr/>
          <p:nvPr/>
        </p:nvGrpSpPr>
        <p:grpSpPr>
          <a:xfrm>
            <a:off x="1043608" y="1196752"/>
            <a:ext cx="7886569" cy="4032448"/>
            <a:chOff x="1331640" y="1196752"/>
            <a:chExt cx="7886569" cy="4032448"/>
          </a:xfrm>
        </p:grpSpPr>
        <p:sp>
          <p:nvSpPr>
            <p:cNvPr id="6" name="Rectangle à coins arrondis 28">
              <a:extLst>
                <a:ext uri="{FF2B5EF4-FFF2-40B4-BE49-F238E27FC236}">
                  <a16:creationId xmlns:a16="http://schemas.microsoft.com/office/drawing/2014/main" xmlns="" id="{9650356E-55C4-4D62-8AB7-9A24190DA76F}"/>
                </a:ext>
              </a:extLst>
            </p:cNvPr>
            <p:cNvSpPr/>
            <p:nvPr/>
          </p:nvSpPr>
          <p:spPr>
            <a:xfrm>
              <a:off x="2771800" y="1196752"/>
              <a:ext cx="3672408" cy="671874"/>
            </a:xfrm>
            <a:prstGeom prst="roundRect">
              <a:avLst/>
            </a:prstGeom>
            <a:gradFill flip="none" rotWithShape="1">
              <a:gsLst>
                <a:gs pos="0">
                  <a:srgbClr val="00FFFF">
                    <a:tint val="66000"/>
                    <a:satMod val="160000"/>
                  </a:srgbClr>
                </a:gs>
                <a:gs pos="50000">
                  <a:srgbClr val="00FFFF">
                    <a:tint val="44500"/>
                    <a:satMod val="160000"/>
                  </a:srgbClr>
                </a:gs>
                <a:gs pos="100000">
                  <a:srgbClr val="00FFFF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 err="1">
                  <a:solidFill>
                    <a:schemeClr val="tx1"/>
                  </a:solidFill>
                </a:rPr>
                <a:t>Rainfall</a:t>
              </a:r>
              <a:r>
                <a:rPr lang="fr-CA" sz="1600" dirty="0">
                  <a:solidFill>
                    <a:schemeClr val="tx1"/>
                  </a:solidFill>
                </a:rPr>
                <a:t> and </a:t>
              </a:r>
              <a:r>
                <a:rPr lang="fr-CA" sz="1600" dirty="0" err="1">
                  <a:solidFill>
                    <a:schemeClr val="tx1"/>
                  </a:solidFill>
                </a:rPr>
                <a:t>physiographical</a:t>
              </a:r>
              <a:r>
                <a:rPr lang="fr-CA" sz="1600" dirty="0">
                  <a:solidFill>
                    <a:schemeClr val="tx1"/>
                  </a:solidFill>
                </a:rPr>
                <a:t> </a:t>
              </a:r>
              <a:r>
                <a:rPr lang="en-CA" sz="1600" dirty="0">
                  <a:solidFill>
                    <a:schemeClr val="tx1"/>
                  </a:solidFill>
                </a:rPr>
                <a:t>data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xmlns="" id="{2589A078-541F-47EA-A074-22CF0B3C192E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925961"/>
              <a:ext cx="0" cy="2160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à coins arrondis 28">
              <a:extLst>
                <a:ext uri="{FF2B5EF4-FFF2-40B4-BE49-F238E27FC236}">
                  <a16:creationId xmlns:a16="http://schemas.microsoft.com/office/drawing/2014/main" xmlns="" id="{8CC2F38B-7B1F-4979-9481-058DEBE11F59}"/>
                </a:ext>
              </a:extLst>
            </p:cNvPr>
            <p:cNvSpPr/>
            <p:nvPr/>
          </p:nvSpPr>
          <p:spPr>
            <a:xfrm>
              <a:off x="3203848" y="2204864"/>
              <a:ext cx="2736304" cy="59073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A" sz="1600" dirty="0">
                  <a:solidFill>
                    <a:schemeClr val="tx1"/>
                  </a:solidFill>
                </a:rPr>
                <a:t>RFA </a:t>
              </a:r>
              <a:r>
                <a:rPr lang="en-CA" sz="1600" dirty="0">
                  <a:solidFill>
                    <a:schemeClr val="tx1"/>
                  </a:solidFill>
                </a:rPr>
                <a:t>approaches</a:t>
              </a:r>
              <a:r>
                <a:rPr lang="fr-CA" sz="1600" dirty="0">
                  <a:solidFill>
                    <a:schemeClr val="tx1"/>
                  </a:solidFill>
                </a:rPr>
                <a:t> 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2F752AD4-FD83-42EA-BC0C-3657FC67A3EE}"/>
                </a:ext>
              </a:extLst>
            </p:cNvPr>
            <p:cNvCxnSpPr>
              <a:cxnSpLocks/>
            </p:cNvCxnSpPr>
            <p:nvPr/>
          </p:nvCxnSpPr>
          <p:spPr>
            <a:xfrm>
              <a:off x="2699792" y="3059830"/>
              <a:ext cx="0" cy="216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B941CE88-AAF5-44E0-890F-661226AC54B3}"/>
                </a:ext>
              </a:extLst>
            </p:cNvPr>
            <p:cNvCxnSpPr>
              <a:cxnSpLocks/>
            </p:cNvCxnSpPr>
            <p:nvPr/>
          </p:nvCxnSpPr>
          <p:spPr>
            <a:xfrm>
              <a:off x="2699792" y="3059830"/>
              <a:ext cx="3744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DDFE5F5B-C35C-436B-B685-2B58D50C9D1E}"/>
                </a:ext>
              </a:extLst>
            </p:cNvPr>
            <p:cNvCxnSpPr>
              <a:cxnSpLocks/>
            </p:cNvCxnSpPr>
            <p:nvPr/>
          </p:nvCxnSpPr>
          <p:spPr>
            <a:xfrm>
              <a:off x="6444208" y="3059830"/>
              <a:ext cx="0" cy="2160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566D5FDD-8DDF-4194-9AC9-1311C6C9C828}"/>
                </a:ext>
              </a:extLst>
            </p:cNvPr>
            <p:cNvCxnSpPr/>
            <p:nvPr/>
          </p:nvCxnSpPr>
          <p:spPr>
            <a:xfrm>
              <a:off x="4554798" y="2852936"/>
              <a:ext cx="0" cy="2160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D1FCBAE-7B0C-411E-AE45-3BCEB9D1C386}"/>
                </a:ext>
              </a:extLst>
            </p:cNvPr>
            <p:cNvSpPr/>
            <p:nvPr/>
          </p:nvSpPr>
          <p:spPr>
            <a:xfrm>
              <a:off x="5184360" y="3298754"/>
              <a:ext cx="2628000" cy="576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Regressive approaches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D0004F8-E03D-4F63-8E9F-62B242DB9307}"/>
                </a:ext>
              </a:extLst>
            </p:cNvPr>
            <p:cNvSpPr/>
            <p:nvPr/>
          </p:nvSpPr>
          <p:spPr>
            <a:xfrm>
              <a:off x="1403940" y="3284984"/>
              <a:ext cx="2628000" cy="57600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Index storm approach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82099C57-13B4-4FD1-A395-52D7C514DFC2}"/>
                </a:ext>
              </a:extLst>
            </p:cNvPr>
            <p:cNvSpPr/>
            <p:nvPr/>
          </p:nvSpPr>
          <p:spPr>
            <a:xfrm>
              <a:off x="8085355" y="4790309"/>
              <a:ext cx="1132854" cy="438891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chemeClr val="tx1"/>
                  </a:solidFill>
                </a:rPr>
                <a:t>DHR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C91F36DB-6B56-42BE-9585-2F58F1DD0355}"/>
                </a:ext>
              </a:extLst>
            </p:cNvPr>
            <p:cNvSpPr/>
            <p:nvPr/>
          </p:nvSpPr>
          <p:spPr>
            <a:xfrm>
              <a:off x="1331640" y="4784506"/>
              <a:ext cx="2700300" cy="39909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ROI-CCA-NLCCA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9EBB8D2-2739-449F-8FB6-D8B77F9E3B5A}"/>
                </a:ext>
              </a:extLst>
            </p:cNvPr>
            <p:cNvSpPr/>
            <p:nvPr/>
          </p:nvSpPr>
          <p:spPr>
            <a:xfrm>
              <a:off x="5076056" y="4798276"/>
              <a:ext cx="2700300" cy="38532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CCA-NLCCA</a:t>
              </a:r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53E5CA5A-2AD6-4817-B6F1-1CF2602D8C48}"/>
              </a:ext>
            </a:extLst>
          </p:cNvPr>
          <p:cNvCxnSpPr>
            <a:cxnSpLocks/>
          </p:cNvCxnSpPr>
          <p:nvPr/>
        </p:nvCxnSpPr>
        <p:spPr>
          <a:xfrm>
            <a:off x="6156176" y="4529747"/>
            <a:ext cx="0" cy="21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B37A2FAE-1084-4822-B733-7B90C777C573}"/>
              </a:ext>
            </a:extLst>
          </p:cNvPr>
          <p:cNvCxnSpPr>
            <a:cxnSpLocks/>
          </p:cNvCxnSpPr>
          <p:nvPr/>
        </p:nvCxnSpPr>
        <p:spPr>
          <a:xfrm>
            <a:off x="6156176" y="5177803"/>
            <a:ext cx="0" cy="21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98BD087B-2FEE-4808-A6C2-DBAD4BCC0103}"/>
              </a:ext>
            </a:extLst>
          </p:cNvPr>
          <p:cNvCxnSpPr>
            <a:cxnSpLocks/>
          </p:cNvCxnSpPr>
          <p:nvPr/>
        </p:nvCxnSpPr>
        <p:spPr>
          <a:xfrm>
            <a:off x="2411760" y="4529723"/>
            <a:ext cx="0" cy="21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D194081A-C70D-4A38-A294-9918F788CF39}"/>
              </a:ext>
            </a:extLst>
          </p:cNvPr>
          <p:cNvCxnSpPr>
            <a:cxnSpLocks/>
          </p:cNvCxnSpPr>
          <p:nvPr/>
        </p:nvCxnSpPr>
        <p:spPr>
          <a:xfrm>
            <a:off x="2411760" y="5177795"/>
            <a:ext cx="0" cy="216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511DD293-B0BA-434C-A59D-96E76DFA33DD}"/>
              </a:ext>
            </a:extLst>
          </p:cNvPr>
          <p:cNvSpPr/>
          <p:nvPr/>
        </p:nvSpPr>
        <p:spPr>
          <a:xfrm>
            <a:off x="4788024" y="5393819"/>
            <a:ext cx="2700300" cy="379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rgbClr val="FF0000"/>
                </a:solidFill>
              </a:rPr>
              <a:t>QR and QRNN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F55E4AC-A662-4467-A847-0A87EB4C1F2B}"/>
              </a:ext>
            </a:extLst>
          </p:cNvPr>
          <p:cNvSpPr/>
          <p:nvPr/>
        </p:nvSpPr>
        <p:spPr>
          <a:xfrm>
            <a:off x="1043608" y="5391560"/>
            <a:ext cx="2700300" cy="37969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Regional Gumbel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81F4E059-B8C9-4404-9580-855A0CAC0A88}"/>
              </a:ext>
            </a:extLst>
          </p:cNvPr>
          <p:cNvSpPr/>
          <p:nvPr/>
        </p:nvSpPr>
        <p:spPr>
          <a:xfrm>
            <a:off x="7810667" y="5373216"/>
            <a:ext cx="1119510" cy="435919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RE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6A3F1DBD-4F23-40D6-9025-84CB6C0415DB}"/>
              </a:ext>
            </a:extLst>
          </p:cNvPr>
          <p:cNvSpPr/>
          <p:nvPr/>
        </p:nvSpPr>
        <p:spPr>
          <a:xfrm>
            <a:off x="1637676" y="4117326"/>
            <a:ext cx="5238580" cy="3853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Extremes of short and long storm durations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25BA38E-19AC-49DE-95DD-AEF7DD87240F}"/>
              </a:ext>
            </a:extLst>
          </p:cNvPr>
          <p:cNvSpPr/>
          <p:nvPr/>
        </p:nvSpPr>
        <p:spPr>
          <a:xfrm>
            <a:off x="1043608" y="6021352"/>
            <a:ext cx="6444716" cy="576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Rainfall intensities for all durations and return periods (2,5,10,50 and 100 years)</a:t>
            </a:r>
          </a:p>
        </p:txBody>
      </p:sp>
    </p:spTree>
    <p:extLst>
      <p:ext uri="{BB962C8B-B14F-4D97-AF65-F5344CB8AC3E}">
        <p14:creationId xmlns:p14="http://schemas.microsoft.com/office/powerpoint/2010/main" val="273383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/>
          <p:nvPr/>
        </p:nvPicPr>
        <p:blipFill rotWithShape="1">
          <a:blip r:embed="rId3"/>
          <a:srcRect l="7267" t="5134" r="14249" b="5465"/>
          <a:stretch/>
        </p:blipFill>
        <p:spPr>
          <a:xfrm>
            <a:off x="144016" y="1052736"/>
            <a:ext cx="6156176" cy="5742384"/>
          </a:xfrm>
          <a:prstGeom prst="rect">
            <a:avLst/>
          </a:prstGeom>
        </p:spPr>
      </p:pic>
      <p:sp>
        <p:nvSpPr>
          <p:cNvPr id="6" name="Espace réservé du numéro de diapositive 13">
            <a:extLst>
              <a:ext uri="{FF2B5EF4-FFF2-40B4-BE49-F238E27FC236}">
                <a16:creationId xmlns:a16="http://schemas.microsoft.com/office/drawing/2014/main" xmlns="" id="{684B2832-9CAE-4E6E-B497-B70609BC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38</a:t>
            </a:fld>
            <a:endParaRPr lang="fr-B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9FF4D93-D015-4311-A597-3730985733C5}"/>
              </a:ext>
            </a:extLst>
          </p:cNvPr>
          <p:cNvSpPr/>
          <p:nvPr/>
        </p:nvSpPr>
        <p:spPr>
          <a:xfrm>
            <a:off x="3491880" y="5690120"/>
            <a:ext cx="5521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C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At-site and regional estimated 50-years return period (quantile 0.98) for the 24h storm duration</a:t>
            </a:r>
            <a:endParaRPr lang="en-CA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xmlns="" id="{A4E70F08-FFE8-42E5-A8C6-6ECD7BB37234}"/>
              </a:ext>
            </a:extLst>
          </p:cNvPr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r>
              <a:rPr lang="nl-NL" altLang="en-US" sz="4400" dirty="0"/>
              <a:t> </a:t>
            </a:r>
            <a:r>
              <a:rPr lang="nl-NL" altLang="en-US" sz="4000" dirty="0"/>
              <a:t>- </a:t>
            </a:r>
            <a:r>
              <a:rPr lang="nl-NL" altLang="en-US" sz="3200" dirty="0"/>
              <a:t>Regional IDF curves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6043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" y="998240"/>
            <a:ext cx="6787232" cy="5859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4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Results</a:t>
            </a:r>
            <a:r>
              <a:rPr lang="nl-NL" altLang="en-US" sz="4400" dirty="0"/>
              <a:t> </a:t>
            </a:r>
            <a:r>
              <a:rPr lang="nl-NL" altLang="en-US" sz="4000" dirty="0"/>
              <a:t>- </a:t>
            </a:r>
            <a:r>
              <a:rPr lang="nl-NL" altLang="en-US" sz="3200" dirty="0"/>
              <a:t>Regional IDF curves</a:t>
            </a:r>
            <a:endParaRPr lang="en-CA" sz="3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E4311C4-74BE-4560-A699-4A04280C3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988" y="2492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6BBFDDEE-40B8-4B03-93F4-443C83F84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40666"/>
              </p:ext>
            </p:extLst>
          </p:nvPr>
        </p:nvGraphicFramePr>
        <p:xfrm>
          <a:off x="6989626" y="4213039"/>
          <a:ext cx="1645468" cy="580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5" imgW="1244600" imgH="431800" progId="Equation.DSMT4">
                  <p:embed/>
                </p:oleObj>
              </mc:Choice>
              <mc:Fallback>
                <p:oleObj name="Equation" r:id="rId5" imgW="12446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9626" y="4213039"/>
                        <a:ext cx="1645468" cy="580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numéro de diapositive 1">
            <a:extLst>
              <a:ext uri="{FF2B5EF4-FFF2-40B4-BE49-F238E27FC236}">
                <a16:creationId xmlns:a16="http://schemas.microsoft.com/office/drawing/2014/main" xmlns="" id="{8A2C8B1F-6C39-4163-B859-54CB2A7B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39</a:t>
            </a:fld>
            <a:endParaRPr lang="fr-B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E6E1FE7-2AAB-4912-9CEB-568B1A72E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" t="30280" r="81815" b="53981"/>
          <a:stretch/>
        </p:blipFill>
        <p:spPr bwMode="auto">
          <a:xfrm>
            <a:off x="6768244" y="1259031"/>
            <a:ext cx="2088232" cy="2172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8776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11560" y="1504726"/>
            <a:ext cx="7272808" cy="430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o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&gt;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BBF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Availabl</a:t>
            </a:r>
            <a: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  <a:t>e data series are </a:t>
            </a:r>
            <a:r>
              <a:rPr lang="nl-N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too short</a:t>
            </a:r>
          </a:p>
          <a:p>
            <a:pPr marL="457200" indent="-457200">
              <a:buFont typeface="+mj-lt"/>
              <a:buAutoNum type="arabicPeriod"/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Unavailable</a:t>
            </a:r>
            <a: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  <a:t> data series </a:t>
            </a:r>
          </a:p>
          <a:p>
            <a:pPr marL="0" indent="0">
              <a:buNone/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0">
              <a:buNone/>
            </a:pPr>
            <a:r>
              <a:rPr lang="nl-NL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Consequences:</a:t>
            </a:r>
            <a: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  <a:t>Large uncertainties</a:t>
            </a:r>
          </a:p>
          <a:p>
            <a:pPr marL="457200" indent="-457200">
              <a:buFont typeface="+mj-lt"/>
              <a:buAutoNum type="arabicPeriod"/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  <a:t>No estimates of flood design </a:t>
            </a:r>
          </a:p>
          <a:p>
            <a:pPr marL="457200" indent="-457200">
              <a:buFont typeface="+mj-lt"/>
              <a:buAutoNum type="arabicPeriod"/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nl-NL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5343599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altLang="en-US" dirty="0">
                <a:latin typeface="Arial" panose="020B0604020202020204" pitchFamily="34" charset="0"/>
                <a:cs typeface="Arial" panose="020B0604020202020204" pitchFamily="34" charset="0"/>
              </a:rPr>
              <a:t>Using data from different sites can reduce the uncertainties and provide estimates at ungauged sites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39552" y="1268760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6"/>
          <p:cNvSpPr/>
          <p:nvPr/>
        </p:nvSpPr>
        <p:spPr>
          <a:xfrm>
            <a:off x="1259632" y="5589239"/>
            <a:ext cx="432048" cy="31764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/>
              <a:t>Frequency Analysis</a:t>
            </a:r>
            <a:endParaRPr lang="en-CA" dirty="0"/>
          </a:p>
        </p:txBody>
      </p:sp>
      <p:sp>
        <p:nvSpPr>
          <p:cNvPr id="8" name="Espace réservé du numéro de diapositive 13">
            <a:extLst>
              <a:ext uri="{FF2B5EF4-FFF2-40B4-BE49-F238E27FC236}">
                <a16:creationId xmlns:a16="http://schemas.microsoft.com/office/drawing/2014/main" xmlns="" id="{2A8DA08F-7976-4345-9BCB-0F26D775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8169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Conclusions</a:t>
            </a:r>
            <a:endParaRPr lang="en-CA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1520" y="1268760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Considering Non-linearity in the two RFA steps leads to better results than linear cases;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Considering a non-linear component at the first step (DHR) or at the second step (RE) of the RFA process leads to similar results;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numéro de diapositive 13">
            <a:extLst>
              <a:ext uri="{FF2B5EF4-FFF2-40B4-BE49-F238E27FC236}">
                <a16:creationId xmlns:a16="http://schemas.microsoft.com/office/drawing/2014/main" xmlns="" id="{BD419B0D-9A6B-4D46-9D02-90A847E9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40</a:t>
            </a:fld>
            <a:endParaRPr lang="fr-BE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7F0BDD-9EB9-46EB-9DE7-A5B227CAE67B}"/>
              </a:ext>
            </a:extLst>
          </p:cNvPr>
          <p:cNvSpPr/>
          <p:nvPr/>
        </p:nvSpPr>
        <p:spPr>
          <a:xfrm>
            <a:off x="251520" y="3251279"/>
            <a:ext cx="885698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 RFA approach based on QR </a:t>
            </a: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is a promising method for the estimation and evaluation of flood quantiles at-sites with short to medium record lengths;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A QR-based approach (under linear and non linear versions) provides better estimates of IDF curves at ungauged sites as compared to the commonly used approach, the index storm.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6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96" y="1412776"/>
            <a:ext cx="90894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1. D. Ouali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F. Chebana et T.B.M.J. Ouarda (2016a).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"Non-linear canonical correlation analysis in regional frequency analysis". </a:t>
            </a:r>
            <a:r>
              <a:rPr lang="en-C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Stoch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 Environ Res Risk Assess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. DOI 10.1007/s00477-015-1092-7.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2. D. Ouali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, F. Chebana et T.B.M.J. Ouarda (2017). "Fully nonlinear regional hydrological frequency analysis".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Journal of Advances in Modeling Earth Systems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 9(2), 1292-1306.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D. Ouali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F. Chebana et T.B.M.J. Ouarda (2016b). 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CA" sz="1600" dirty="0" err="1">
                <a:latin typeface="Arial" panose="020B0604020202020204" pitchFamily="34" charset="0"/>
                <a:cs typeface="Arial" panose="020B0604020202020204" pitchFamily="34" charset="0"/>
              </a:rPr>
              <a:t>Quantile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regression in regional frequency analysis: a better exploitation of the available information".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Journal of Hydrometeorology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. DOI: 10.1175/JHM-D-15-0187.1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600" b="1" dirty="0">
                <a:latin typeface="Arial" panose="020B0604020202020204" pitchFamily="34" charset="0"/>
                <a:cs typeface="Arial" panose="020B0604020202020204" pitchFamily="34" charset="0"/>
              </a:rPr>
              <a:t>D. Ouali</a:t>
            </a:r>
            <a:r>
              <a:rPr lang="en-CA" sz="1600" dirty="0">
                <a:latin typeface="Arial" panose="020B0604020202020204" pitchFamily="34" charset="0"/>
                <a:cs typeface="Arial" panose="020B0604020202020204" pitchFamily="34" charset="0"/>
              </a:rPr>
              <a:t>, A.J. Cannon. "Estimation of rainfall Intensity–Duration–Frequency curves at ungauged locations using quantile regression methods". </a:t>
            </a:r>
            <a:r>
              <a:rPr lang="fr-CA" sz="1600" dirty="0" err="1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41</a:t>
            </a:fld>
            <a:endParaRPr lang="fr-BE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altLang="en-US" sz="3700" dirty="0"/>
              <a:t>Publications</a:t>
            </a:r>
            <a:endParaRPr lang="en-CA" sz="36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95536" y="980728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6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6EFE89BA-6B21-47D2-A57F-64A40381E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Résultats de recherche d'images pour « citation modéliser encore  loin de la réalité »">
            <a:extLst>
              <a:ext uri="{FF2B5EF4-FFF2-40B4-BE49-F238E27FC236}">
                <a16:creationId xmlns:a16="http://schemas.microsoft.com/office/drawing/2014/main" xmlns="" id="{306BE46C-2FB7-413F-A80B-13BF9B1DFF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90" b="8953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840" t="5088" r="-392" b="29592"/>
          <a:stretch/>
        </p:blipFill>
        <p:spPr bwMode="auto">
          <a:xfrm>
            <a:off x="7057604" y="3306903"/>
            <a:ext cx="970780" cy="127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2">
            <a:extLst>
              <a:ext uri="{FF2B5EF4-FFF2-40B4-BE49-F238E27FC236}">
                <a16:creationId xmlns:a16="http://schemas.microsoft.com/office/drawing/2014/main" xmlns="" id="{2AFAF805-DBDC-4F80-A7D8-AFFFD9119651}"/>
              </a:ext>
            </a:extLst>
          </p:cNvPr>
          <p:cNvSpPr txBox="1"/>
          <p:nvPr/>
        </p:nvSpPr>
        <p:spPr>
          <a:xfrm>
            <a:off x="720900" y="3140968"/>
            <a:ext cx="666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sz="6600" i="1" dirty="0" err="1">
                <a:latin typeface="Iskoola Pota" panose="020B0502040204020203" pitchFamily="34" charset="0"/>
                <a:cs typeface="Iskoola Pota" panose="020B0502040204020203" pitchFamily="34" charset="0"/>
              </a:rPr>
              <a:t>Thank</a:t>
            </a:r>
            <a:r>
              <a:rPr lang="fr-CA" sz="6600" i="1" dirty="0">
                <a:latin typeface="Iskoola Pota" panose="020B0502040204020203" pitchFamily="34" charset="0"/>
                <a:cs typeface="Iskoola Pota" panose="020B0502040204020203" pitchFamily="34" charset="0"/>
              </a:rPr>
              <a:t> </a:t>
            </a:r>
            <a:r>
              <a:rPr lang="fr-CA" sz="6600" i="1" dirty="0" err="1">
                <a:latin typeface="Iskoola Pota" panose="020B0502040204020203" pitchFamily="34" charset="0"/>
                <a:cs typeface="Iskoola Pota" panose="020B0502040204020203" pitchFamily="34" charset="0"/>
              </a:rPr>
              <a:t>you</a:t>
            </a:r>
            <a:r>
              <a:rPr lang="fr-CA" sz="6600" i="1" dirty="0">
                <a:latin typeface="Iskoola Pota" panose="020B0502040204020203" pitchFamily="34" charset="0"/>
                <a:cs typeface="Iskoola Pota" panose="020B0502040204020203" pitchFamily="34" charset="0"/>
              </a:rPr>
              <a:t> ...! </a:t>
            </a:r>
          </a:p>
        </p:txBody>
      </p:sp>
      <p:sp>
        <p:nvSpPr>
          <p:cNvPr id="6" name="Espace réservé du numéro de diapositive 1">
            <a:extLst>
              <a:ext uri="{FF2B5EF4-FFF2-40B4-BE49-F238E27FC236}">
                <a16:creationId xmlns:a16="http://schemas.microsoft.com/office/drawing/2014/main" xmlns="" id="{4FF7D6D5-2C85-46BD-83BD-C5D2F322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72400" y="6356350"/>
            <a:ext cx="5144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42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90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Regional Frequency analysis (RFA)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576" y="1772816"/>
            <a:ext cx="2614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sz="2400" dirty="0">
                <a:latin typeface="Arial" panose="020B0604020202020204" pitchFamily="34" charset="0"/>
                <a:cs typeface="Arial" panose="020B0604020202020204" pitchFamily="34" charset="0"/>
              </a:rPr>
              <a:t>Basic </a:t>
            </a: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</a:p>
        </p:txBody>
      </p:sp>
      <p:sp>
        <p:nvSpPr>
          <p:cNvPr id="6" name="Forme libre 6"/>
          <p:cNvSpPr/>
          <p:nvPr/>
        </p:nvSpPr>
        <p:spPr>
          <a:xfrm>
            <a:off x="4788024" y="2028507"/>
            <a:ext cx="3883684" cy="4612349"/>
          </a:xfrm>
          <a:custGeom>
            <a:avLst/>
            <a:gdLst>
              <a:gd name="connsiteX0" fmla="*/ 742950 w 4632429"/>
              <a:gd name="connsiteY0" fmla="*/ 419100 h 5581650"/>
              <a:gd name="connsiteX1" fmla="*/ 742950 w 4632429"/>
              <a:gd name="connsiteY1" fmla="*/ 419100 h 5581650"/>
              <a:gd name="connsiteX2" fmla="*/ 762000 w 4632429"/>
              <a:gd name="connsiteY2" fmla="*/ 247650 h 5581650"/>
              <a:gd name="connsiteX3" fmla="*/ 838200 w 4632429"/>
              <a:gd name="connsiteY3" fmla="*/ 209550 h 5581650"/>
              <a:gd name="connsiteX4" fmla="*/ 952500 w 4632429"/>
              <a:gd name="connsiteY4" fmla="*/ 171450 h 5581650"/>
              <a:gd name="connsiteX5" fmla="*/ 1028700 w 4632429"/>
              <a:gd name="connsiteY5" fmla="*/ 133350 h 5581650"/>
              <a:gd name="connsiteX6" fmla="*/ 1085850 w 4632429"/>
              <a:gd name="connsiteY6" fmla="*/ 95250 h 5581650"/>
              <a:gd name="connsiteX7" fmla="*/ 1143000 w 4632429"/>
              <a:gd name="connsiteY7" fmla="*/ 76200 h 5581650"/>
              <a:gd name="connsiteX8" fmla="*/ 1219200 w 4632429"/>
              <a:gd name="connsiteY8" fmla="*/ 19050 h 5581650"/>
              <a:gd name="connsiteX9" fmla="*/ 1276350 w 4632429"/>
              <a:gd name="connsiteY9" fmla="*/ 0 h 5581650"/>
              <a:gd name="connsiteX10" fmla="*/ 1733550 w 4632429"/>
              <a:gd name="connsiteY10" fmla="*/ 19050 h 5581650"/>
              <a:gd name="connsiteX11" fmla="*/ 1943100 w 4632429"/>
              <a:gd name="connsiteY11" fmla="*/ 114300 h 5581650"/>
              <a:gd name="connsiteX12" fmla="*/ 1943100 w 4632429"/>
              <a:gd name="connsiteY12" fmla="*/ 114300 h 5581650"/>
              <a:gd name="connsiteX13" fmla="*/ 2114550 w 4632429"/>
              <a:gd name="connsiteY13" fmla="*/ 171450 h 5581650"/>
              <a:gd name="connsiteX14" fmla="*/ 2190750 w 4632429"/>
              <a:gd name="connsiteY14" fmla="*/ 209550 h 5581650"/>
              <a:gd name="connsiteX15" fmla="*/ 2266950 w 4632429"/>
              <a:gd name="connsiteY15" fmla="*/ 228600 h 5581650"/>
              <a:gd name="connsiteX16" fmla="*/ 2324100 w 4632429"/>
              <a:gd name="connsiteY16" fmla="*/ 247650 h 5581650"/>
              <a:gd name="connsiteX17" fmla="*/ 2362200 w 4632429"/>
              <a:gd name="connsiteY17" fmla="*/ 304800 h 5581650"/>
              <a:gd name="connsiteX18" fmla="*/ 2419350 w 4632429"/>
              <a:gd name="connsiteY18" fmla="*/ 342900 h 5581650"/>
              <a:gd name="connsiteX19" fmla="*/ 2457450 w 4632429"/>
              <a:gd name="connsiteY19" fmla="*/ 419100 h 5581650"/>
              <a:gd name="connsiteX20" fmla="*/ 2495550 w 4632429"/>
              <a:gd name="connsiteY20" fmla="*/ 476250 h 5581650"/>
              <a:gd name="connsiteX21" fmla="*/ 2514600 w 4632429"/>
              <a:gd name="connsiteY21" fmla="*/ 838200 h 5581650"/>
              <a:gd name="connsiteX22" fmla="*/ 2533650 w 4632429"/>
              <a:gd name="connsiteY22" fmla="*/ 895350 h 5581650"/>
              <a:gd name="connsiteX23" fmla="*/ 2628900 w 4632429"/>
              <a:gd name="connsiteY23" fmla="*/ 990600 h 5581650"/>
              <a:gd name="connsiteX24" fmla="*/ 2743200 w 4632429"/>
              <a:gd name="connsiteY24" fmla="*/ 1104900 h 5581650"/>
              <a:gd name="connsiteX25" fmla="*/ 2781300 w 4632429"/>
              <a:gd name="connsiteY25" fmla="*/ 1162050 h 5581650"/>
              <a:gd name="connsiteX26" fmla="*/ 2895600 w 4632429"/>
              <a:gd name="connsiteY26" fmla="*/ 1238250 h 5581650"/>
              <a:gd name="connsiteX27" fmla="*/ 3048000 w 4632429"/>
              <a:gd name="connsiteY27" fmla="*/ 1333500 h 5581650"/>
              <a:gd name="connsiteX28" fmla="*/ 3143250 w 4632429"/>
              <a:gd name="connsiteY28" fmla="*/ 1352550 h 5581650"/>
              <a:gd name="connsiteX29" fmla="*/ 3371850 w 4632429"/>
              <a:gd name="connsiteY29" fmla="*/ 1333500 h 5581650"/>
              <a:gd name="connsiteX30" fmla="*/ 3429000 w 4632429"/>
              <a:gd name="connsiteY30" fmla="*/ 1314450 h 5581650"/>
              <a:gd name="connsiteX31" fmla="*/ 3600450 w 4632429"/>
              <a:gd name="connsiteY31" fmla="*/ 1333500 h 5581650"/>
              <a:gd name="connsiteX32" fmla="*/ 3810000 w 4632429"/>
              <a:gd name="connsiteY32" fmla="*/ 1371600 h 5581650"/>
              <a:gd name="connsiteX33" fmla="*/ 3943350 w 4632429"/>
              <a:gd name="connsiteY33" fmla="*/ 1524000 h 5581650"/>
              <a:gd name="connsiteX34" fmla="*/ 3981450 w 4632429"/>
              <a:gd name="connsiteY34" fmla="*/ 1581150 h 5581650"/>
              <a:gd name="connsiteX35" fmla="*/ 4019550 w 4632429"/>
              <a:gd name="connsiteY35" fmla="*/ 1638300 h 5581650"/>
              <a:gd name="connsiteX36" fmla="*/ 4133850 w 4632429"/>
              <a:gd name="connsiteY36" fmla="*/ 1714500 h 5581650"/>
              <a:gd name="connsiteX37" fmla="*/ 4248150 w 4632429"/>
              <a:gd name="connsiteY37" fmla="*/ 1790700 h 5581650"/>
              <a:gd name="connsiteX38" fmla="*/ 4305300 w 4632429"/>
              <a:gd name="connsiteY38" fmla="*/ 1828800 h 5581650"/>
              <a:gd name="connsiteX39" fmla="*/ 4343400 w 4632429"/>
              <a:gd name="connsiteY39" fmla="*/ 1885950 h 5581650"/>
              <a:gd name="connsiteX40" fmla="*/ 4400550 w 4632429"/>
              <a:gd name="connsiteY40" fmla="*/ 1962150 h 5581650"/>
              <a:gd name="connsiteX41" fmla="*/ 4438650 w 4632429"/>
              <a:gd name="connsiteY41" fmla="*/ 2076450 h 5581650"/>
              <a:gd name="connsiteX42" fmla="*/ 4457700 w 4632429"/>
              <a:gd name="connsiteY42" fmla="*/ 2438400 h 5581650"/>
              <a:gd name="connsiteX43" fmla="*/ 4476750 w 4632429"/>
              <a:gd name="connsiteY43" fmla="*/ 2495550 h 5581650"/>
              <a:gd name="connsiteX44" fmla="*/ 4533900 w 4632429"/>
              <a:gd name="connsiteY44" fmla="*/ 2552700 h 5581650"/>
              <a:gd name="connsiteX45" fmla="*/ 4629150 w 4632429"/>
              <a:gd name="connsiteY45" fmla="*/ 2857500 h 5581650"/>
              <a:gd name="connsiteX46" fmla="*/ 4610100 w 4632429"/>
              <a:gd name="connsiteY46" fmla="*/ 2952750 h 5581650"/>
              <a:gd name="connsiteX47" fmla="*/ 4476750 w 4632429"/>
              <a:gd name="connsiteY47" fmla="*/ 3028950 h 5581650"/>
              <a:gd name="connsiteX48" fmla="*/ 4400550 w 4632429"/>
              <a:gd name="connsiteY48" fmla="*/ 3105150 h 5581650"/>
              <a:gd name="connsiteX49" fmla="*/ 4362450 w 4632429"/>
              <a:gd name="connsiteY49" fmla="*/ 3181350 h 5581650"/>
              <a:gd name="connsiteX50" fmla="*/ 4324350 w 4632429"/>
              <a:gd name="connsiteY50" fmla="*/ 3333750 h 5581650"/>
              <a:gd name="connsiteX51" fmla="*/ 4305300 w 4632429"/>
              <a:gd name="connsiteY51" fmla="*/ 3733800 h 5581650"/>
              <a:gd name="connsiteX52" fmla="*/ 4229100 w 4632429"/>
              <a:gd name="connsiteY52" fmla="*/ 3829050 h 5581650"/>
              <a:gd name="connsiteX53" fmla="*/ 4095750 w 4632429"/>
              <a:gd name="connsiteY53" fmla="*/ 3848100 h 5581650"/>
              <a:gd name="connsiteX54" fmla="*/ 4057650 w 4632429"/>
              <a:gd name="connsiteY54" fmla="*/ 4171950 h 5581650"/>
              <a:gd name="connsiteX55" fmla="*/ 4019550 w 4632429"/>
              <a:gd name="connsiteY55" fmla="*/ 4248150 h 5581650"/>
              <a:gd name="connsiteX56" fmla="*/ 3943350 w 4632429"/>
              <a:gd name="connsiteY56" fmla="*/ 4400550 h 5581650"/>
              <a:gd name="connsiteX57" fmla="*/ 3886200 w 4632429"/>
              <a:gd name="connsiteY57" fmla="*/ 4476750 h 5581650"/>
              <a:gd name="connsiteX58" fmla="*/ 3848100 w 4632429"/>
              <a:gd name="connsiteY58" fmla="*/ 4552950 h 5581650"/>
              <a:gd name="connsiteX59" fmla="*/ 3790950 w 4632429"/>
              <a:gd name="connsiteY59" fmla="*/ 4686300 h 5581650"/>
              <a:gd name="connsiteX60" fmla="*/ 3390900 w 4632429"/>
              <a:gd name="connsiteY60" fmla="*/ 4953000 h 5581650"/>
              <a:gd name="connsiteX61" fmla="*/ 3257550 w 4632429"/>
              <a:gd name="connsiteY61" fmla="*/ 5010150 h 5581650"/>
              <a:gd name="connsiteX62" fmla="*/ 3162300 w 4632429"/>
              <a:gd name="connsiteY62" fmla="*/ 5067300 h 5581650"/>
              <a:gd name="connsiteX63" fmla="*/ 3067050 w 4632429"/>
              <a:gd name="connsiteY63" fmla="*/ 5105400 h 5581650"/>
              <a:gd name="connsiteX64" fmla="*/ 3009900 w 4632429"/>
              <a:gd name="connsiteY64" fmla="*/ 5143500 h 5581650"/>
              <a:gd name="connsiteX65" fmla="*/ 2933700 w 4632429"/>
              <a:gd name="connsiteY65" fmla="*/ 5181600 h 5581650"/>
              <a:gd name="connsiteX66" fmla="*/ 2895600 w 4632429"/>
              <a:gd name="connsiteY66" fmla="*/ 5238750 h 5581650"/>
              <a:gd name="connsiteX67" fmla="*/ 2552700 w 4632429"/>
              <a:gd name="connsiteY67" fmla="*/ 5505450 h 5581650"/>
              <a:gd name="connsiteX68" fmla="*/ 2476500 w 4632429"/>
              <a:gd name="connsiteY68" fmla="*/ 5562600 h 5581650"/>
              <a:gd name="connsiteX69" fmla="*/ 2381250 w 4632429"/>
              <a:gd name="connsiteY69" fmla="*/ 5581650 h 5581650"/>
              <a:gd name="connsiteX70" fmla="*/ 2171700 w 4632429"/>
              <a:gd name="connsiteY70" fmla="*/ 5524500 h 5581650"/>
              <a:gd name="connsiteX71" fmla="*/ 2152650 w 4632429"/>
              <a:gd name="connsiteY71" fmla="*/ 5372100 h 5581650"/>
              <a:gd name="connsiteX72" fmla="*/ 2133600 w 4632429"/>
              <a:gd name="connsiteY72" fmla="*/ 5238750 h 5581650"/>
              <a:gd name="connsiteX73" fmla="*/ 2095500 w 4632429"/>
              <a:gd name="connsiteY73" fmla="*/ 5181600 h 5581650"/>
              <a:gd name="connsiteX74" fmla="*/ 1943100 w 4632429"/>
              <a:gd name="connsiteY74" fmla="*/ 5162550 h 5581650"/>
              <a:gd name="connsiteX75" fmla="*/ 1809750 w 4632429"/>
              <a:gd name="connsiteY75" fmla="*/ 5143500 h 5581650"/>
              <a:gd name="connsiteX76" fmla="*/ 1619250 w 4632429"/>
              <a:gd name="connsiteY76" fmla="*/ 5086350 h 5581650"/>
              <a:gd name="connsiteX77" fmla="*/ 1447800 w 4632429"/>
              <a:gd name="connsiteY77" fmla="*/ 5067300 h 5581650"/>
              <a:gd name="connsiteX78" fmla="*/ 1352550 w 4632429"/>
              <a:gd name="connsiteY78" fmla="*/ 5010150 h 5581650"/>
              <a:gd name="connsiteX79" fmla="*/ 1295400 w 4632429"/>
              <a:gd name="connsiteY79" fmla="*/ 4991100 h 5581650"/>
              <a:gd name="connsiteX80" fmla="*/ 1219200 w 4632429"/>
              <a:gd name="connsiteY80" fmla="*/ 4933950 h 5581650"/>
              <a:gd name="connsiteX81" fmla="*/ 1085850 w 4632429"/>
              <a:gd name="connsiteY81" fmla="*/ 4895850 h 5581650"/>
              <a:gd name="connsiteX82" fmla="*/ 914400 w 4632429"/>
              <a:gd name="connsiteY82" fmla="*/ 4838700 h 5581650"/>
              <a:gd name="connsiteX83" fmla="*/ 762000 w 4632429"/>
              <a:gd name="connsiteY83" fmla="*/ 4705350 h 5581650"/>
              <a:gd name="connsiteX84" fmla="*/ 685800 w 4632429"/>
              <a:gd name="connsiteY84" fmla="*/ 4591050 h 5581650"/>
              <a:gd name="connsiteX85" fmla="*/ 647700 w 4632429"/>
              <a:gd name="connsiteY85" fmla="*/ 4457700 h 5581650"/>
              <a:gd name="connsiteX86" fmla="*/ 609600 w 4632429"/>
              <a:gd name="connsiteY86" fmla="*/ 4362450 h 5581650"/>
              <a:gd name="connsiteX87" fmla="*/ 552450 w 4632429"/>
              <a:gd name="connsiteY87" fmla="*/ 4229100 h 5581650"/>
              <a:gd name="connsiteX88" fmla="*/ 533400 w 4632429"/>
              <a:gd name="connsiteY88" fmla="*/ 4133850 h 5581650"/>
              <a:gd name="connsiteX89" fmla="*/ 361950 w 4632429"/>
              <a:gd name="connsiteY89" fmla="*/ 3981450 h 5581650"/>
              <a:gd name="connsiteX90" fmla="*/ 266700 w 4632429"/>
              <a:gd name="connsiteY90" fmla="*/ 3867150 h 5581650"/>
              <a:gd name="connsiteX91" fmla="*/ 152400 w 4632429"/>
              <a:gd name="connsiteY91" fmla="*/ 3790950 h 5581650"/>
              <a:gd name="connsiteX92" fmla="*/ 76200 w 4632429"/>
              <a:gd name="connsiteY92" fmla="*/ 3771900 h 5581650"/>
              <a:gd name="connsiteX93" fmla="*/ 19050 w 4632429"/>
              <a:gd name="connsiteY93" fmla="*/ 3695700 h 5581650"/>
              <a:gd name="connsiteX94" fmla="*/ 0 w 4632429"/>
              <a:gd name="connsiteY94" fmla="*/ 3600450 h 5581650"/>
              <a:gd name="connsiteX95" fmla="*/ 19050 w 4632429"/>
              <a:gd name="connsiteY95" fmla="*/ 3390900 h 5581650"/>
              <a:gd name="connsiteX96" fmla="*/ 57150 w 4632429"/>
              <a:gd name="connsiteY96" fmla="*/ 3333750 h 5581650"/>
              <a:gd name="connsiteX97" fmla="*/ 990600 w 4632429"/>
              <a:gd name="connsiteY97" fmla="*/ 2762250 h 5581650"/>
              <a:gd name="connsiteX98" fmla="*/ 1104900 w 4632429"/>
              <a:gd name="connsiteY98" fmla="*/ 2743200 h 5581650"/>
              <a:gd name="connsiteX99" fmla="*/ 1047750 w 4632429"/>
              <a:gd name="connsiteY99" fmla="*/ 2609850 h 5581650"/>
              <a:gd name="connsiteX100" fmla="*/ 1009650 w 4632429"/>
              <a:gd name="connsiteY100" fmla="*/ 2514600 h 5581650"/>
              <a:gd name="connsiteX101" fmla="*/ 990600 w 4632429"/>
              <a:gd name="connsiteY101" fmla="*/ 2324100 h 5581650"/>
              <a:gd name="connsiteX102" fmla="*/ 952500 w 4632429"/>
              <a:gd name="connsiteY102" fmla="*/ 2266950 h 5581650"/>
              <a:gd name="connsiteX103" fmla="*/ 647700 w 4632429"/>
              <a:gd name="connsiteY103" fmla="*/ 2209800 h 5581650"/>
              <a:gd name="connsiteX104" fmla="*/ 628650 w 4632429"/>
              <a:gd name="connsiteY104" fmla="*/ 1981200 h 5581650"/>
              <a:gd name="connsiteX105" fmla="*/ 514350 w 4632429"/>
              <a:gd name="connsiteY105" fmla="*/ 1943100 h 5581650"/>
              <a:gd name="connsiteX106" fmla="*/ 381000 w 4632429"/>
              <a:gd name="connsiteY106" fmla="*/ 1866900 h 5581650"/>
              <a:gd name="connsiteX107" fmla="*/ 323850 w 4632429"/>
              <a:gd name="connsiteY107" fmla="*/ 1809750 h 5581650"/>
              <a:gd name="connsiteX108" fmla="*/ 266700 w 4632429"/>
              <a:gd name="connsiteY108" fmla="*/ 762000 h 5581650"/>
              <a:gd name="connsiteX109" fmla="*/ 228600 w 4632429"/>
              <a:gd name="connsiteY109" fmla="*/ 685800 h 5581650"/>
              <a:gd name="connsiteX110" fmla="*/ 190500 w 4632429"/>
              <a:gd name="connsiteY110" fmla="*/ 571500 h 5581650"/>
              <a:gd name="connsiteX111" fmla="*/ 209550 w 4632429"/>
              <a:gd name="connsiteY111" fmla="*/ 381000 h 5581650"/>
              <a:gd name="connsiteX112" fmla="*/ 438150 w 4632429"/>
              <a:gd name="connsiteY112" fmla="*/ 361950 h 5581650"/>
              <a:gd name="connsiteX113" fmla="*/ 533400 w 4632429"/>
              <a:gd name="connsiteY113" fmla="*/ 476250 h 5581650"/>
              <a:gd name="connsiteX114" fmla="*/ 590550 w 4632429"/>
              <a:gd name="connsiteY114" fmla="*/ 495300 h 5581650"/>
              <a:gd name="connsiteX115" fmla="*/ 647700 w 4632429"/>
              <a:gd name="connsiteY115" fmla="*/ 476250 h 5581650"/>
              <a:gd name="connsiteX116" fmla="*/ 742950 w 4632429"/>
              <a:gd name="connsiteY116" fmla="*/ 41910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32429" h="5581650">
                <a:moveTo>
                  <a:pt x="742950" y="419100"/>
                </a:moveTo>
                <a:lnTo>
                  <a:pt x="742950" y="419100"/>
                </a:lnTo>
                <a:cubicBezTo>
                  <a:pt x="749300" y="361950"/>
                  <a:pt x="738206" y="299998"/>
                  <a:pt x="762000" y="247650"/>
                </a:cubicBezTo>
                <a:cubicBezTo>
                  <a:pt x="773751" y="221797"/>
                  <a:pt x="811833" y="220097"/>
                  <a:pt x="838200" y="209550"/>
                </a:cubicBezTo>
                <a:cubicBezTo>
                  <a:pt x="875488" y="194635"/>
                  <a:pt x="916579" y="189411"/>
                  <a:pt x="952500" y="171450"/>
                </a:cubicBezTo>
                <a:cubicBezTo>
                  <a:pt x="977900" y="158750"/>
                  <a:pt x="1004044" y="147439"/>
                  <a:pt x="1028700" y="133350"/>
                </a:cubicBezTo>
                <a:cubicBezTo>
                  <a:pt x="1048579" y="121991"/>
                  <a:pt x="1065372" y="105489"/>
                  <a:pt x="1085850" y="95250"/>
                </a:cubicBezTo>
                <a:cubicBezTo>
                  <a:pt x="1103811" y="86270"/>
                  <a:pt x="1123950" y="82550"/>
                  <a:pt x="1143000" y="76200"/>
                </a:cubicBezTo>
                <a:cubicBezTo>
                  <a:pt x="1168400" y="57150"/>
                  <a:pt x="1191633" y="34802"/>
                  <a:pt x="1219200" y="19050"/>
                </a:cubicBezTo>
                <a:cubicBezTo>
                  <a:pt x="1236635" y="9087"/>
                  <a:pt x="1256270" y="0"/>
                  <a:pt x="1276350" y="0"/>
                </a:cubicBezTo>
                <a:cubicBezTo>
                  <a:pt x="1428882" y="0"/>
                  <a:pt x="1581150" y="12700"/>
                  <a:pt x="1733550" y="19050"/>
                </a:cubicBezTo>
                <a:cubicBezTo>
                  <a:pt x="1873701" y="47080"/>
                  <a:pt x="1801859" y="20139"/>
                  <a:pt x="1943100" y="114300"/>
                </a:cubicBezTo>
                <a:lnTo>
                  <a:pt x="1943100" y="114300"/>
                </a:lnTo>
                <a:lnTo>
                  <a:pt x="2114550" y="171450"/>
                </a:lnTo>
                <a:cubicBezTo>
                  <a:pt x="2141491" y="180430"/>
                  <a:pt x="2164160" y="199579"/>
                  <a:pt x="2190750" y="209550"/>
                </a:cubicBezTo>
                <a:cubicBezTo>
                  <a:pt x="2215265" y="218743"/>
                  <a:pt x="2241776" y="221407"/>
                  <a:pt x="2266950" y="228600"/>
                </a:cubicBezTo>
                <a:cubicBezTo>
                  <a:pt x="2286258" y="234117"/>
                  <a:pt x="2305050" y="241300"/>
                  <a:pt x="2324100" y="247650"/>
                </a:cubicBezTo>
                <a:cubicBezTo>
                  <a:pt x="2336800" y="266700"/>
                  <a:pt x="2346011" y="288611"/>
                  <a:pt x="2362200" y="304800"/>
                </a:cubicBezTo>
                <a:cubicBezTo>
                  <a:pt x="2378389" y="320989"/>
                  <a:pt x="2404693" y="325311"/>
                  <a:pt x="2419350" y="342900"/>
                </a:cubicBezTo>
                <a:cubicBezTo>
                  <a:pt x="2437530" y="364716"/>
                  <a:pt x="2443361" y="394444"/>
                  <a:pt x="2457450" y="419100"/>
                </a:cubicBezTo>
                <a:cubicBezTo>
                  <a:pt x="2468809" y="438979"/>
                  <a:pt x="2482850" y="457200"/>
                  <a:pt x="2495550" y="476250"/>
                </a:cubicBezTo>
                <a:cubicBezTo>
                  <a:pt x="2501900" y="596900"/>
                  <a:pt x="2503662" y="717879"/>
                  <a:pt x="2514600" y="838200"/>
                </a:cubicBezTo>
                <a:cubicBezTo>
                  <a:pt x="2516418" y="858198"/>
                  <a:pt x="2524670" y="877389"/>
                  <a:pt x="2533650" y="895350"/>
                </a:cubicBezTo>
                <a:cubicBezTo>
                  <a:pt x="2576830" y="981710"/>
                  <a:pt x="2560320" y="929640"/>
                  <a:pt x="2628900" y="990600"/>
                </a:cubicBezTo>
                <a:cubicBezTo>
                  <a:pt x="2669172" y="1026397"/>
                  <a:pt x="2713312" y="1060068"/>
                  <a:pt x="2743200" y="1104900"/>
                </a:cubicBezTo>
                <a:cubicBezTo>
                  <a:pt x="2755900" y="1123950"/>
                  <a:pt x="2764070" y="1146973"/>
                  <a:pt x="2781300" y="1162050"/>
                </a:cubicBezTo>
                <a:cubicBezTo>
                  <a:pt x="2815761" y="1192203"/>
                  <a:pt x="2858968" y="1210776"/>
                  <a:pt x="2895600" y="1238250"/>
                </a:cubicBezTo>
                <a:cubicBezTo>
                  <a:pt x="2947741" y="1277356"/>
                  <a:pt x="2985241" y="1312580"/>
                  <a:pt x="3048000" y="1333500"/>
                </a:cubicBezTo>
                <a:cubicBezTo>
                  <a:pt x="3078717" y="1343739"/>
                  <a:pt x="3111500" y="1346200"/>
                  <a:pt x="3143250" y="1352550"/>
                </a:cubicBezTo>
                <a:cubicBezTo>
                  <a:pt x="3219450" y="1346200"/>
                  <a:pt x="3296057" y="1343606"/>
                  <a:pt x="3371850" y="1333500"/>
                </a:cubicBezTo>
                <a:cubicBezTo>
                  <a:pt x="3391754" y="1330846"/>
                  <a:pt x="3408920" y="1314450"/>
                  <a:pt x="3429000" y="1314450"/>
                </a:cubicBezTo>
                <a:cubicBezTo>
                  <a:pt x="3486502" y="1314450"/>
                  <a:pt x="3543453" y="1325900"/>
                  <a:pt x="3600450" y="1333500"/>
                </a:cubicBezTo>
                <a:cubicBezTo>
                  <a:pt x="3673569" y="1343249"/>
                  <a:pt x="3738168" y="1357234"/>
                  <a:pt x="3810000" y="1371600"/>
                </a:cubicBezTo>
                <a:cubicBezTo>
                  <a:pt x="3905250" y="1435100"/>
                  <a:pt x="3854450" y="1390650"/>
                  <a:pt x="3943350" y="1524000"/>
                </a:cubicBezTo>
                <a:lnTo>
                  <a:pt x="3981450" y="1581150"/>
                </a:lnTo>
                <a:cubicBezTo>
                  <a:pt x="3994150" y="1600200"/>
                  <a:pt x="4000500" y="1625600"/>
                  <a:pt x="4019550" y="1638300"/>
                </a:cubicBezTo>
                <a:lnTo>
                  <a:pt x="4133850" y="1714500"/>
                </a:lnTo>
                <a:cubicBezTo>
                  <a:pt x="4276548" y="1809632"/>
                  <a:pt x="4112261" y="1745404"/>
                  <a:pt x="4248150" y="1790700"/>
                </a:cubicBezTo>
                <a:cubicBezTo>
                  <a:pt x="4267200" y="1803400"/>
                  <a:pt x="4289111" y="1812611"/>
                  <a:pt x="4305300" y="1828800"/>
                </a:cubicBezTo>
                <a:cubicBezTo>
                  <a:pt x="4321489" y="1844989"/>
                  <a:pt x="4330092" y="1867319"/>
                  <a:pt x="4343400" y="1885950"/>
                </a:cubicBezTo>
                <a:cubicBezTo>
                  <a:pt x="4361854" y="1911786"/>
                  <a:pt x="4381500" y="1936750"/>
                  <a:pt x="4400550" y="1962150"/>
                </a:cubicBezTo>
                <a:cubicBezTo>
                  <a:pt x="4413250" y="2000250"/>
                  <a:pt x="4436539" y="2036345"/>
                  <a:pt x="4438650" y="2076450"/>
                </a:cubicBezTo>
                <a:cubicBezTo>
                  <a:pt x="4445000" y="2197100"/>
                  <a:pt x="4446762" y="2318079"/>
                  <a:pt x="4457700" y="2438400"/>
                </a:cubicBezTo>
                <a:cubicBezTo>
                  <a:pt x="4459518" y="2458398"/>
                  <a:pt x="4465611" y="2478842"/>
                  <a:pt x="4476750" y="2495550"/>
                </a:cubicBezTo>
                <a:cubicBezTo>
                  <a:pt x="4491694" y="2517966"/>
                  <a:pt x="4514850" y="2533650"/>
                  <a:pt x="4533900" y="2552700"/>
                </a:cubicBezTo>
                <a:cubicBezTo>
                  <a:pt x="4565650" y="2654300"/>
                  <a:pt x="4650026" y="2753122"/>
                  <a:pt x="4629150" y="2857500"/>
                </a:cubicBezTo>
                <a:cubicBezTo>
                  <a:pt x="4622800" y="2889250"/>
                  <a:pt x="4626164" y="2924637"/>
                  <a:pt x="4610100" y="2952750"/>
                </a:cubicBezTo>
                <a:cubicBezTo>
                  <a:pt x="4597345" y="2975070"/>
                  <a:pt x="4489055" y="3019722"/>
                  <a:pt x="4476750" y="3028950"/>
                </a:cubicBezTo>
                <a:cubicBezTo>
                  <a:pt x="4448013" y="3050503"/>
                  <a:pt x="4422103" y="3076413"/>
                  <a:pt x="4400550" y="3105150"/>
                </a:cubicBezTo>
                <a:cubicBezTo>
                  <a:pt x="4383511" y="3127868"/>
                  <a:pt x="4373637" y="3155248"/>
                  <a:pt x="4362450" y="3181350"/>
                </a:cubicBezTo>
                <a:cubicBezTo>
                  <a:pt x="4340483" y="3232606"/>
                  <a:pt x="4335531" y="3277843"/>
                  <a:pt x="4324350" y="3333750"/>
                </a:cubicBezTo>
                <a:cubicBezTo>
                  <a:pt x="4318000" y="3467100"/>
                  <a:pt x="4316387" y="3600760"/>
                  <a:pt x="4305300" y="3733800"/>
                </a:cubicBezTo>
                <a:cubicBezTo>
                  <a:pt x="4301263" y="3782243"/>
                  <a:pt x="4277585" y="3814504"/>
                  <a:pt x="4229100" y="3829050"/>
                </a:cubicBezTo>
                <a:cubicBezTo>
                  <a:pt x="4186092" y="3841952"/>
                  <a:pt x="4140200" y="3841750"/>
                  <a:pt x="4095750" y="3848100"/>
                </a:cubicBezTo>
                <a:cubicBezTo>
                  <a:pt x="4091878" y="3894564"/>
                  <a:pt x="4084130" y="4092510"/>
                  <a:pt x="4057650" y="4171950"/>
                </a:cubicBezTo>
                <a:cubicBezTo>
                  <a:pt x="4048670" y="4198891"/>
                  <a:pt x="4030737" y="4222048"/>
                  <a:pt x="4019550" y="4248150"/>
                </a:cubicBezTo>
                <a:cubicBezTo>
                  <a:pt x="3971503" y="4360259"/>
                  <a:pt x="4042708" y="4251513"/>
                  <a:pt x="3943350" y="4400550"/>
                </a:cubicBezTo>
                <a:cubicBezTo>
                  <a:pt x="3925738" y="4426968"/>
                  <a:pt x="3903027" y="4449826"/>
                  <a:pt x="3886200" y="4476750"/>
                </a:cubicBezTo>
                <a:cubicBezTo>
                  <a:pt x="3871149" y="4500832"/>
                  <a:pt x="3858071" y="4526360"/>
                  <a:pt x="3848100" y="4552950"/>
                </a:cubicBezTo>
                <a:cubicBezTo>
                  <a:pt x="3821868" y="4622903"/>
                  <a:pt x="3844998" y="4632252"/>
                  <a:pt x="3790950" y="4686300"/>
                </a:cubicBezTo>
                <a:cubicBezTo>
                  <a:pt x="3674497" y="4802753"/>
                  <a:pt x="3532875" y="4867815"/>
                  <a:pt x="3390900" y="4953000"/>
                </a:cubicBezTo>
                <a:cubicBezTo>
                  <a:pt x="3349432" y="4977881"/>
                  <a:pt x="3300805" y="4988523"/>
                  <a:pt x="3257550" y="5010150"/>
                </a:cubicBezTo>
                <a:cubicBezTo>
                  <a:pt x="3224432" y="5026709"/>
                  <a:pt x="3195418" y="5050741"/>
                  <a:pt x="3162300" y="5067300"/>
                </a:cubicBezTo>
                <a:cubicBezTo>
                  <a:pt x="3131714" y="5082593"/>
                  <a:pt x="3097636" y="5090107"/>
                  <a:pt x="3067050" y="5105400"/>
                </a:cubicBezTo>
                <a:cubicBezTo>
                  <a:pt x="3046572" y="5115639"/>
                  <a:pt x="3029779" y="5132141"/>
                  <a:pt x="3009900" y="5143500"/>
                </a:cubicBezTo>
                <a:cubicBezTo>
                  <a:pt x="2985244" y="5157589"/>
                  <a:pt x="2959100" y="5168900"/>
                  <a:pt x="2933700" y="5181600"/>
                </a:cubicBezTo>
                <a:cubicBezTo>
                  <a:pt x="2921000" y="5200650"/>
                  <a:pt x="2912377" y="5223171"/>
                  <a:pt x="2895600" y="5238750"/>
                </a:cubicBezTo>
                <a:cubicBezTo>
                  <a:pt x="2679551" y="5439367"/>
                  <a:pt x="2727498" y="5383092"/>
                  <a:pt x="2552700" y="5505450"/>
                </a:cubicBezTo>
                <a:cubicBezTo>
                  <a:pt x="2526689" y="5523657"/>
                  <a:pt x="2505514" y="5549705"/>
                  <a:pt x="2476500" y="5562600"/>
                </a:cubicBezTo>
                <a:cubicBezTo>
                  <a:pt x="2446912" y="5575750"/>
                  <a:pt x="2413000" y="5575300"/>
                  <a:pt x="2381250" y="5581650"/>
                </a:cubicBezTo>
                <a:cubicBezTo>
                  <a:pt x="2311400" y="5562600"/>
                  <a:pt x="2225071" y="5573423"/>
                  <a:pt x="2171700" y="5524500"/>
                </a:cubicBezTo>
                <a:cubicBezTo>
                  <a:pt x="2133961" y="5489906"/>
                  <a:pt x="2159416" y="5422846"/>
                  <a:pt x="2152650" y="5372100"/>
                </a:cubicBezTo>
                <a:cubicBezTo>
                  <a:pt x="2146716" y="5327593"/>
                  <a:pt x="2146502" y="5281758"/>
                  <a:pt x="2133600" y="5238750"/>
                </a:cubicBezTo>
                <a:cubicBezTo>
                  <a:pt x="2127021" y="5216820"/>
                  <a:pt x="2116758" y="5190103"/>
                  <a:pt x="2095500" y="5181600"/>
                </a:cubicBezTo>
                <a:cubicBezTo>
                  <a:pt x="2047966" y="5162587"/>
                  <a:pt x="1993846" y="5169316"/>
                  <a:pt x="1943100" y="5162550"/>
                </a:cubicBezTo>
                <a:lnTo>
                  <a:pt x="1809750" y="5143500"/>
                </a:lnTo>
                <a:cubicBezTo>
                  <a:pt x="1765246" y="5128665"/>
                  <a:pt x="1672718" y="5094576"/>
                  <a:pt x="1619250" y="5086350"/>
                </a:cubicBezTo>
                <a:cubicBezTo>
                  <a:pt x="1562417" y="5077606"/>
                  <a:pt x="1504950" y="5073650"/>
                  <a:pt x="1447800" y="5067300"/>
                </a:cubicBezTo>
                <a:cubicBezTo>
                  <a:pt x="1416050" y="5048250"/>
                  <a:pt x="1385668" y="5026709"/>
                  <a:pt x="1352550" y="5010150"/>
                </a:cubicBezTo>
                <a:cubicBezTo>
                  <a:pt x="1334589" y="5001170"/>
                  <a:pt x="1312835" y="5001063"/>
                  <a:pt x="1295400" y="4991100"/>
                </a:cubicBezTo>
                <a:cubicBezTo>
                  <a:pt x="1267833" y="4975348"/>
                  <a:pt x="1248104" y="4947088"/>
                  <a:pt x="1219200" y="4933950"/>
                </a:cubicBezTo>
                <a:cubicBezTo>
                  <a:pt x="1177115" y="4914820"/>
                  <a:pt x="1129706" y="4910469"/>
                  <a:pt x="1085850" y="4895850"/>
                </a:cubicBezTo>
                <a:cubicBezTo>
                  <a:pt x="870644" y="4824115"/>
                  <a:pt x="1097006" y="4884352"/>
                  <a:pt x="914400" y="4838700"/>
                </a:cubicBezTo>
                <a:cubicBezTo>
                  <a:pt x="853061" y="4792696"/>
                  <a:pt x="811325" y="4767007"/>
                  <a:pt x="762000" y="4705350"/>
                </a:cubicBezTo>
                <a:cubicBezTo>
                  <a:pt x="733395" y="4669594"/>
                  <a:pt x="685800" y="4591050"/>
                  <a:pt x="685800" y="4591050"/>
                </a:cubicBezTo>
                <a:cubicBezTo>
                  <a:pt x="670788" y="4531002"/>
                  <a:pt x="668197" y="4512359"/>
                  <a:pt x="647700" y="4457700"/>
                </a:cubicBezTo>
                <a:cubicBezTo>
                  <a:pt x="635693" y="4425681"/>
                  <a:pt x="621607" y="4394469"/>
                  <a:pt x="609600" y="4362450"/>
                </a:cubicBezTo>
                <a:cubicBezTo>
                  <a:pt x="567555" y="4250329"/>
                  <a:pt x="619351" y="4362901"/>
                  <a:pt x="552450" y="4229100"/>
                </a:cubicBezTo>
                <a:cubicBezTo>
                  <a:pt x="546100" y="4197350"/>
                  <a:pt x="547880" y="4162810"/>
                  <a:pt x="533400" y="4133850"/>
                </a:cubicBezTo>
                <a:cubicBezTo>
                  <a:pt x="487282" y="4041615"/>
                  <a:pt x="443608" y="4030445"/>
                  <a:pt x="361950" y="3981450"/>
                </a:cubicBezTo>
                <a:cubicBezTo>
                  <a:pt x="328083" y="3930650"/>
                  <a:pt x="317473" y="3906640"/>
                  <a:pt x="266700" y="3867150"/>
                </a:cubicBezTo>
                <a:cubicBezTo>
                  <a:pt x="230555" y="3839037"/>
                  <a:pt x="196823" y="3802056"/>
                  <a:pt x="152400" y="3790950"/>
                </a:cubicBezTo>
                <a:lnTo>
                  <a:pt x="76200" y="3771900"/>
                </a:lnTo>
                <a:cubicBezTo>
                  <a:pt x="57150" y="3746500"/>
                  <a:pt x="31945" y="3724714"/>
                  <a:pt x="19050" y="3695700"/>
                </a:cubicBezTo>
                <a:cubicBezTo>
                  <a:pt x="5900" y="3666112"/>
                  <a:pt x="0" y="3632829"/>
                  <a:pt x="0" y="3600450"/>
                </a:cubicBezTo>
                <a:cubicBezTo>
                  <a:pt x="0" y="3530312"/>
                  <a:pt x="4354" y="3459481"/>
                  <a:pt x="19050" y="3390900"/>
                </a:cubicBezTo>
                <a:cubicBezTo>
                  <a:pt x="23847" y="3368513"/>
                  <a:pt x="37928" y="3346188"/>
                  <a:pt x="57150" y="3333750"/>
                </a:cubicBezTo>
                <a:cubicBezTo>
                  <a:pt x="363455" y="3135553"/>
                  <a:pt x="672773" y="2941389"/>
                  <a:pt x="990600" y="2762250"/>
                </a:cubicBezTo>
                <a:cubicBezTo>
                  <a:pt x="1024249" y="2743284"/>
                  <a:pt x="1066800" y="2749550"/>
                  <a:pt x="1104900" y="2743200"/>
                </a:cubicBezTo>
                <a:cubicBezTo>
                  <a:pt x="1065773" y="2625818"/>
                  <a:pt x="1110524" y="2751091"/>
                  <a:pt x="1047750" y="2609850"/>
                </a:cubicBezTo>
                <a:cubicBezTo>
                  <a:pt x="1033862" y="2578601"/>
                  <a:pt x="1022350" y="2546350"/>
                  <a:pt x="1009650" y="2514600"/>
                </a:cubicBezTo>
                <a:cubicBezTo>
                  <a:pt x="1003300" y="2451100"/>
                  <a:pt x="1004950" y="2386282"/>
                  <a:pt x="990600" y="2324100"/>
                </a:cubicBezTo>
                <a:cubicBezTo>
                  <a:pt x="985452" y="2301791"/>
                  <a:pt x="968689" y="2283139"/>
                  <a:pt x="952500" y="2266950"/>
                </a:cubicBezTo>
                <a:cubicBezTo>
                  <a:pt x="871975" y="2186425"/>
                  <a:pt x="753590" y="2217945"/>
                  <a:pt x="647700" y="2209800"/>
                </a:cubicBezTo>
                <a:cubicBezTo>
                  <a:pt x="641350" y="2133600"/>
                  <a:pt x="662846" y="2049592"/>
                  <a:pt x="628650" y="1981200"/>
                </a:cubicBezTo>
                <a:cubicBezTo>
                  <a:pt x="610689" y="1945279"/>
                  <a:pt x="552450" y="1955800"/>
                  <a:pt x="514350" y="1943100"/>
                </a:cubicBezTo>
                <a:cubicBezTo>
                  <a:pt x="483296" y="1932749"/>
                  <a:pt x="408871" y="1890126"/>
                  <a:pt x="381000" y="1866900"/>
                </a:cubicBezTo>
                <a:cubicBezTo>
                  <a:pt x="360304" y="1849653"/>
                  <a:pt x="342900" y="1828800"/>
                  <a:pt x="323850" y="1809750"/>
                </a:cubicBezTo>
                <a:cubicBezTo>
                  <a:pt x="304800" y="1460500"/>
                  <a:pt x="296236" y="1110520"/>
                  <a:pt x="266700" y="762000"/>
                </a:cubicBezTo>
                <a:cubicBezTo>
                  <a:pt x="264302" y="733703"/>
                  <a:pt x="239147" y="712167"/>
                  <a:pt x="228600" y="685800"/>
                </a:cubicBezTo>
                <a:cubicBezTo>
                  <a:pt x="213685" y="648512"/>
                  <a:pt x="190500" y="571500"/>
                  <a:pt x="190500" y="571500"/>
                </a:cubicBezTo>
                <a:cubicBezTo>
                  <a:pt x="196850" y="508000"/>
                  <a:pt x="185005" y="439908"/>
                  <a:pt x="209550" y="381000"/>
                </a:cubicBezTo>
                <a:cubicBezTo>
                  <a:pt x="239746" y="308530"/>
                  <a:pt x="423057" y="360063"/>
                  <a:pt x="438150" y="361950"/>
                </a:cubicBezTo>
                <a:cubicBezTo>
                  <a:pt x="466263" y="404120"/>
                  <a:pt x="489396" y="446914"/>
                  <a:pt x="533400" y="476250"/>
                </a:cubicBezTo>
                <a:cubicBezTo>
                  <a:pt x="550108" y="487389"/>
                  <a:pt x="571500" y="488950"/>
                  <a:pt x="590550" y="495300"/>
                </a:cubicBezTo>
                <a:cubicBezTo>
                  <a:pt x="609600" y="488950"/>
                  <a:pt x="629739" y="485230"/>
                  <a:pt x="647700" y="476250"/>
                </a:cubicBezTo>
                <a:cubicBezTo>
                  <a:pt x="668178" y="466011"/>
                  <a:pt x="727075" y="428625"/>
                  <a:pt x="742950" y="419100"/>
                </a:cubicBezTo>
                <a:close/>
              </a:path>
            </a:pathLst>
          </a:custGeom>
          <a:solidFill>
            <a:srgbClr val="B4F27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rganigramme : Connecteur 85"/>
          <p:cNvSpPr/>
          <p:nvPr/>
        </p:nvSpPr>
        <p:spPr>
          <a:xfrm flipV="1">
            <a:off x="6027410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rganigramme : Connecteur 81"/>
          <p:cNvSpPr/>
          <p:nvPr/>
        </p:nvSpPr>
        <p:spPr>
          <a:xfrm flipV="1">
            <a:off x="6387450" y="2439251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Connecteur 82"/>
          <p:cNvSpPr/>
          <p:nvPr/>
        </p:nvSpPr>
        <p:spPr>
          <a:xfrm flipV="1">
            <a:off x="7683594" y="3375355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rganigramme : Connecteur 83"/>
          <p:cNvSpPr/>
          <p:nvPr/>
        </p:nvSpPr>
        <p:spPr>
          <a:xfrm flipV="1">
            <a:off x="8172400" y="395141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Organigramme : Connecteur 93"/>
          <p:cNvSpPr/>
          <p:nvPr/>
        </p:nvSpPr>
        <p:spPr>
          <a:xfrm flipV="1">
            <a:off x="5337470" y="489339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Organigramme : Connecteur 94"/>
          <p:cNvSpPr/>
          <p:nvPr/>
        </p:nvSpPr>
        <p:spPr>
          <a:xfrm flipV="1">
            <a:off x="7380312" y="416744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rganigramme : Connecteur 95"/>
          <p:cNvSpPr/>
          <p:nvPr/>
        </p:nvSpPr>
        <p:spPr>
          <a:xfrm flipV="1">
            <a:off x="6444224" y="560761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Organigramme : Connecteur 96"/>
          <p:cNvSpPr/>
          <p:nvPr/>
        </p:nvSpPr>
        <p:spPr>
          <a:xfrm flipV="1">
            <a:off x="7539578" y="5607603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Organigramme : Connecteur 97"/>
          <p:cNvSpPr/>
          <p:nvPr/>
        </p:nvSpPr>
        <p:spPr>
          <a:xfrm flipV="1">
            <a:off x="5263701" y="287129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16" name="Organigramme : Connecteur 98"/>
          <p:cNvSpPr/>
          <p:nvPr/>
        </p:nvSpPr>
        <p:spPr>
          <a:xfrm flipV="1">
            <a:off x="6657866" y="4087080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37"/>
          <p:cNvSpPr txBox="1"/>
          <p:nvPr/>
        </p:nvSpPr>
        <p:spPr>
          <a:xfrm>
            <a:off x="383814" y="2801897"/>
            <a:ext cx="50018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gauged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site: </a:t>
            </a:r>
          </a:p>
          <a:p>
            <a:pPr>
              <a:lnSpc>
                <a:spcPct val="150000"/>
              </a:lnSpc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X: Physio-</a:t>
            </a:r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variables </a:t>
            </a:r>
          </a:p>
          <a:p>
            <a:pPr>
              <a:lnSpc>
                <a:spcPct val="150000"/>
              </a:lnSpc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Y: </a:t>
            </a:r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variables </a:t>
            </a:r>
          </a:p>
        </p:txBody>
      </p:sp>
      <p:sp>
        <p:nvSpPr>
          <p:cNvPr id="18" name="Organigramme : Connecteur 38"/>
          <p:cNvSpPr/>
          <p:nvPr/>
        </p:nvSpPr>
        <p:spPr>
          <a:xfrm flipV="1">
            <a:off x="6084184" y="474350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Organigramme : Connecteur 39"/>
          <p:cNvSpPr/>
          <p:nvPr/>
        </p:nvSpPr>
        <p:spPr>
          <a:xfrm flipV="1">
            <a:off x="7308320" y="524757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rganigramme : Connecteur 44"/>
          <p:cNvSpPr/>
          <p:nvPr/>
        </p:nvSpPr>
        <p:spPr>
          <a:xfrm flipV="1">
            <a:off x="6179810" y="351938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Étoile à 5 branches 40"/>
          <p:cNvSpPr/>
          <p:nvPr/>
        </p:nvSpPr>
        <p:spPr>
          <a:xfrm>
            <a:off x="6660232" y="4891121"/>
            <a:ext cx="298299" cy="28443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2" name="Groupe 53"/>
          <p:cNvGrpSpPr/>
          <p:nvPr/>
        </p:nvGrpSpPr>
        <p:grpSpPr>
          <a:xfrm>
            <a:off x="6773843" y="4435297"/>
            <a:ext cx="772795" cy="567072"/>
            <a:chOff x="6031673" y="1982440"/>
            <a:chExt cx="772795" cy="567072"/>
          </a:xfrm>
        </p:grpSpPr>
        <p:pic>
          <p:nvPicPr>
            <p:cNvPr id="23" name="Image 5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6031673" y="2027093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Multiplier 55"/>
            <p:cNvSpPr/>
            <p:nvPr/>
          </p:nvSpPr>
          <p:spPr>
            <a:xfrm>
              <a:off x="6098186" y="1982440"/>
              <a:ext cx="631740" cy="510456"/>
            </a:xfrm>
            <a:prstGeom prst="mathMultiply">
              <a:avLst>
                <a:gd name="adj1" fmla="val 819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5" name="Groupe 56"/>
          <p:cNvGrpSpPr/>
          <p:nvPr/>
        </p:nvGrpSpPr>
        <p:grpSpPr>
          <a:xfrm>
            <a:off x="6444208" y="1988840"/>
            <a:ext cx="2500987" cy="3660261"/>
            <a:chOff x="7183609" y="1137429"/>
            <a:chExt cx="2500987" cy="3660261"/>
          </a:xfrm>
        </p:grpSpPr>
        <p:pic>
          <p:nvPicPr>
            <p:cNvPr id="26" name="Image 5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407745" y="2032783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 5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350979" y="4275271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 5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7183609" y="1137429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 6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911801" y="2577589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Organigramme : Connecteur 64"/>
          <p:cNvSpPr/>
          <p:nvPr/>
        </p:nvSpPr>
        <p:spPr>
          <a:xfrm flipV="1">
            <a:off x="5337470" y="489339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31" name="Groupe 61"/>
          <p:cNvGrpSpPr/>
          <p:nvPr/>
        </p:nvGrpSpPr>
        <p:grpSpPr>
          <a:xfrm>
            <a:off x="3026413" y="5373216"/>
            <a:ext cx="2625707" cy="864096"/>
            <a:chOff x="2807804" y="5589240"/>
            <a:chExt cx="2625707" cy="864096"/>
          </a:xfrm>
        </p:grpSpPr>
        <p:grpSp>
          <p:nvGrpSpPr>
            <p:cNvPr id="32" name="Groupe 62"/>
            <p:cNvGrpSpPr/>
            <p:nvPr/>
          </p:nvGrpSpPr>
          <p:grpSpPr>
            <a:xfrm>
              <a:off x="2890384" y="6114782"/>
              <a:ext cx="1683092" cy="338554"/>
              <a:chOff x="5690618" y="5830575"/>
              <a:chExt cx="1683092" cy="338554"/>
            </a:xfrm>
          </p:grpSpPr>
          <p:sp>
            <p:nvSpPr>
              <p:cNvPr id="36" name="Étoile à 5 branches 67"/>
              <p:cNvSpPr/>
              <p:nvPr/>
            </p:nvSpPr>
            <p:spPr>
              <a:xfrm>
                <a:off x="5690618" y="5835217"/>
                <a:ext cx="216000" cy="2160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906642" y="5830575"/>
                <a:ext cx="1467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fr-FR" sz="1600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Ungauged site</a:t>
                </a:r>
                <a:endParaRPr lang="fr-CA" sz="1600" b="1" dirty="0"/>
              </a:p>
            </p:txBody>
          </p:sp>
        </p:grpSp>
        <p:sp>
          <p:nvSpPr>
            <p:cNvPr id="33" name="Organigramme : Connecteur 63"/>
            <p:cNvSpPr/>
            <p:nvPr/>
          </p:nvSpPr>
          <p:spPr>
            <a:xfrm>
              <a:off x="2915832" y="5786985"/>
              <a:ext cx="144000" cy="144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106384" y="5716536"/>
              <a:ext cx="2327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1600" dirty="0" err="1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Gauged</a:t>
              </a:r>
              <a:r>
                <a:rPr lang="fr-FR" altLang="fr-FR" sz="16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sites 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807804" y="5589240"/>
              <a:ext cx="1943422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3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cxnSp>
        <p:nvCxnSpPr>
          <p:cNvPr id="39" name="Straight Connector 38"/>
          <p:cNvCxnSpPr/>
          <p:nvPr/>
        </p:nvCxnSpPr>
        <p:spPr>
          <a:xfrm>
            <a:off x="539552" y="1268760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89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Regional Frequency analysis (RFA)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640" y="1776161"/>
            <a:ext cx="3810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At-site frequency Analysis</a:t>
            </a:r>
          </a:p>
        </p:txBody>
      </p:sp>
      <p:sp>
        <p:nvSpPr>
          <p:cNvPr id="6" name="Forme libre 6"/>
          <p:cNvSpPr/>
          <p:nvPr/>
        </p:nvSpPr>
        <p:spPr>
          <a:xfrm>
            <a:off x="4788024" y="2028507"/>
            <a:ext cx="3883684" cy="4612349"/>
          </a:xfrm>
          <a:custGeom>
            <a:avLst/>
            <a:gdLst>
              <a:gd name="connsiteX0" fmla="*/ 742950 w 4632429"/>
              <a:gd name="connsiteY0" fmla="*/ 419100 h 5581650"/>
              <a:gd name="connsiteX1" fmla="*/ 742950 w 4632429"/>
              <a:gd name="connsiteY1" fmla="*/ 419100 h 5581650"/>
              <a:gd name="connsiteX2" fmla="*/ 762000 w 4632429"/>
              <a:gd name="connsiteY2" fmla="*/ 247650 h 5581650"/>
              <a:gd name="connsiteX3" fmla="*/ 838200 w 4632429"/>
              <a:gd name="connsiteY3" fmla="*/ 209550 h 5581650"/>
              <a:gd name="connsiteX4" fmla="*/ 952500 w 4632429"/>
              <a:gd name="connsiteY4" fmla="*/ 171450 h 5581650"/>
              <a:gd name="connsiteX5" fmla="*/ 1028700 w 4632429"/>
              <a:gd name="connsiteY5" fmla="*/ 133350 h 5581650"/>
              <a:gd name="connsiteX6" fmla="*/ 1085850 w 4632429"/>
              <a:gd name="connsiteY6" fmla="*/ 95250 h 5581650"/>
              <a:gd name="connsiteX7" fmla="*/ 1143000 w 4632429"/>
              <a:gd name="connsiteY7" fmla="*/ 76200 h 5581650"/>
              <a:gd name="connsiteX8" fmla="*/ 1219200 w 4632429"/>
              <a:gd name="connsiteY8" fmla="*/ 19050 h 5581650"/>
              <a:gd name="connsiteX9" fmla="*/ 1276350 w 4632429"/>
              <a:gd name="connsiteY9" fmla="*/ 0 h 5581650"/>
              <a:gd name="connsiteX10" fmla="*/ 1733550 w 4632429"/>
              <a:gd name="connsiteY10" fmla="*/ 19050 h 5581650"/>
              <a:gd name="connsiteX11" fmla="*/ 1943100 w 4632429"/>
              <a:gd name="connsiteY11" fmla="*/ 114300 h 5581650"/>
              <a:gd name="connsiteX12" fmla="*/ 1943100 w 4632429"/>
              <a:gd name="connsiteY12" fmla="*/ 114300 h 5581650"/>
              <a:gd name="connsiteX13" fmla="*/ 2114550 w 4632429"/>
              <a:gd name="connsiteY13" fmla="*/ 171450 h 5581650"/>
              <a:gd name="connsiteX14" fmla="*/ 2190750 w 4632429"/>
              <a:gd name="connsiteY14" fmla="*/ 209550 h 5581650"/>
              <a:gd name="connsiteX15" fmla="*/ 2266950 w 4632429"/>
              <a:gd name="connsiteY15" fmla="*/ 228600 h 5581650"/>
              <a:gd name="connsiteX16" fmla="*/ 2324100 w 4632429"/>
              <a:gd name="connsiteY16" fmla="*/ 247650 h 5581650"/>
              <a:gd name="connsiteX17" fmla="*/ 2362200 w 4632429"/>
              <a:gd name="connsiteY17" fmla="*/ 304800 h 5581650"/>
              <a:gd name="connsiteX18" fmla="*/ 2419350 w 4632429"/>
              <a:gd name="connsiteY18" fmla="*/ 342900 h 5581650"/>
              <a:gd name="connsiteX19" fmla="*/ 2457450 w 4632429"/>
              <a:gd name="connsiteY19" fmla="*/ 419100 h 5581650"/>
              <a:gd name="connsiteX20" fmla="*/ 2495550 w 4632429"/>
              <a:gd name="connsiteY20" fmla="*/ 476250 h 5581650"/>
              <a:gd name="connsiteX21" fmla="*/ 2514600 w 4632429"/>
              <a:gd name="connsiteY21" fmla="*/ 838200 h 5581650"/>
              <a:gd name="connsiteX22" fmla="*/ 2533650 w 4632429"/>
              <a:gd name="connsiteY22" fmla="*/ 895350 h 5581650"/>
              <a:gd name="connsiteX23" fmla="*/ 2628900 w 4632429"/>
              <a:gd name="connsiteY23" fmla="*/ 990600 h 5581650"/>
              <a:gd name="connsiteX24" fmla="*/ 2743200 w 4632429"/>
              <a:gd name="connsiteY24" fmla="*/ 1104900 h 5581650"/>
              <a:gd name="connsiteX25" fmla="*/ 2781300 w 4632429"/>
              <a:gd name="connsiteY25" fmla="*/ 1162050 h 5581650"/>
              <a:gd name="connsiteX26" fmla="*/ 2895600 w 4632429"/>
              <a:gd name="connsiteY26" fmla="*/ 1238250 h 5581650"/>
              <a:gd name="connsiteX27" fmla="*/ 3048000 w 4632429"/>
              <a:gd name="connsiteY27" fmla="*/ 1333500 h 5581650"/>
              <a:gd name="connsiteX28" fmla="*/ 3143250 w 4632429"/>
              <a:gd name="connsiteY28" fmla="*/ 1352550 h 5581650"/>
              <a:gd name="connsiteX29" fmla="*/ 3371850 w 4632429"/>
              <a:gd name="connsiteY29" fmla="*/ 1333500 h 5581650"/>
              <a:gd name="connsiteX30" fmla="*/ 3429000 w 4632429"/>
              <a:gd name="connsiteY30" fmla="*/ 1314450 h 5581650"/>
              <a:gd name="connsiteX31" fmla="*/ 3600450 w 4632429"/>
              <a:gd name="connsiteY31" fmla="*/ 1333500 h 5581650"/>
              <a:gd name="connsiteX32" fmla="*/ 3810000 w 4632429"/>
              <a:gd name="connsiteY32" fmla="*/ 1371600 h 5581650"/>
              <a:gd name="connsiteX33" fmla="*/ 3943350 w 4632429"/>
              <a:gd name="connsiteY33" fmla="*/ 1524000 h 5581650"/>
              <a:gd name="connsiteX34" fmla="*/ 3981450 w 4632429"/>
              <a:gd name="connsiteY34" fmla="*/ 1581150 h 5581650"/>
              <a:gd name="connsiteX35" fmla="*/ 4019550 w 4632429"/>
              <a:gd name="connsiteY35" fmla="*/ 1638300 h 5581650"/>
              <a:gd name="connsiteX36" fmla="*/ 4133850 w 4632429"/>
              <a:gd name="connsiteY36" fmla="*/ 1714500 h 5581650"/>
              <a:gd name="connsiteX37" fmla="*/ 4248150 w 4632429"/>
              <a:gd name="connsiteY37" fmla="*/ 1790700 h 5581650"/>
              <a:gd name="connsiteX38" fmla="*/ 4305300 w 4632429"/>
              <a:gd name="connsiteY38" fmla="*/ 1828800 h 5581650"/>
              <a:gd name="connsiteX39" fmla="*/ 4343400 w 4632429"/>
              <a:gd name="connsiteY39" fmla="*/ 1885950 h 5581650"/>
              <a:gd name="connsiteX40" fmla="*/ 4400550 w 4632429"/>
              <a:gd name="connsiteY40" fmla="*/ 1962150 h 5581650"/>
              <a:gd name="connsiteX41" fmla="*/ 4438650 w 4632429"/>
              <a:gd name="connsiteY41" fmla="*/ 2076450 h 5581650"/>
              <a:gd name="connsiteX42" fmla="*/ 4457700 w 4632429"/>
              <a:gd name="connsiteY42" fmla="*/ 2438400 h 5581650"/>
              <a:gd name="connsiteX43" fmla="*/ 4476750 w 4632429"/>
              <a:gd name="connsiteY43" fmla="*/ 2495550 h 5581650"/>
              <a:gd name="connsiteX44" fmla="*/ 4533900 w 4632429"/>
              <a:gd name="connsiteY44" fmla="*/ 2552700 h 5581650"/>
              <a:gd name="connsiteX45" fmla="*/ 4629150 w 4632429"/>
              <a:gd name="connsiteY45" fmla="*/ 2857500 h 5581650"/>
              <a:gd name="connsiteX46" fmla="*/ 4610100 w 4632429"/>
              <a:gd name="connsiteY46" fmla="*/ 2952750 h 5581650"/>
              <a:gd name="connsiteX47" fmla="*/ 4476750 w 4632429"/>
              <a:gd name="connsiteY47" fmla="*/ 3028950 h 5581650"/>
              <a:gd name="connsiteX48" fmla="*/ 4400550 w 4632429"/>
              <a:gd name="connsiteY48" fmla="*/ 3105150 h 5581650"/>
              <a:gd name="connsiteX49" fmla="*/ 4362450 w 4632429"/>
              <a:gd name="connsiteY49" fmla="*/ 3181350 h 5581650"/>
              <a:gd name="connsiteX50" fmla="*/ 4324350 w 4632429"/>
              <a:gd name="connsiteY50" fmla="*/ 3333750 h 5581650"/>
              <a:gd name="connsiteX51" fmla="*/ 4305300 w 4632429"/>
              <a:gd name="connsiteY51" fmla="*/ 3733800 h 5581650"/>
              <a:gd name="connsiteX52" fmla="*/ 4229100 w 4632429"/>
              <a:gd name="connsiteY52" fmla="*/ 3829050 h 5581650"/>
              <a:gd name="connsiteX53" fmla="*/ 4095750 w 4632429"/>
              <a:gd name="connsiteY53" fmla="*/ 3848100 h 5581650"/>
              <a:gd name="connsiteX54" fmla="*/ 4057650 w 4632429"/>
              <a:gd name="connsiteY54" fmla="*/ 4171950 h 5581650"/>
              <a:gd name="connsiteX55" fmla="*/ 4019550 w 4632429"/>
              <a:gd name="connsiteY55" fmla="*/ 4248150 h 5581650"/>
              <a:gd name="connsiteX56" fmla="*/ 3943350 w 4632429"/>
              <a:gd name="connsiteY56" fmla="*/ 4400550 h 5581650"/>
              <a:gd name="connsiteX57" fmla="*/ 3886200 w 4632429"/>
              <a:gd name="connsiteY57" fmla="*/ 4476750 h 5581650"/>
              <a:gd name="connsiteX58" fmla="*/ 3848100 w 4632429"/>
              <a:gd name="connsiteY58" fmla="*/ 4552950 h 5581650"/>
              <a:gd name="connsiteX59" fmla="*/ 3790950 w 4632429"/>
              <a:gd name="connsiteY59" fmla="*/ 4686300 h 5581650"/>
              <a:gd name="connsiteX60" fmla="*/ 3390900 w 4632429"/>
              <a:gd name="connsiteY60" fmla="*/ 4953000 h 5581650"/>
              <a:gd name="connsiteX61" fmla="*/ 3257550 w 4632429"/>
              <a:gd name="connsiteY61" fmla="*/ 5010150 h 5581650"/>
              <a:gd name="connsiteX62" fmla="*/ 3162300 w 4632429"/>
              <a:gd name="connsiteY62" fmla="*/ 5067300 h 5581650"/>
              <a:gd name="connsiteX63" fmla="*/ 3067050 w 4632429"/>
              <a:gd name="connsiteY63" fmla="*/ 5105400 h 5581650"/>
              <a:gd name="connsiteX64" fmla="*/ 3009900 w 4632429"/>
              <a:gd name="connsiteY64" fmla="*/ 5143500 h 5581650"/>
              <a:gd name="connsiteX65" fmla="*/ 2933700 w 4632429"/>
              <a:gd name="connsiteY65" fmla="*/ 5181600 h 5581650"/>
              <a:gd name="connsiteX66" fmla="*/ 2895600 w 4632429"/>
              <a:gd name="connsiteY66" fmla="*/ 5238750 h 5581650"/>
              <a:gd name="connsiteX67" fmla="*/ 2552700 w 4632429"/>
              <a:gd name="connsiteY67" fmla="*/ 5505450 h 5581650"/>
              <a:gd name="connsiteX68" fmla="*/ 2476500 w 4632429"/>
              <a:gd name="connsiteY68" fmla="*/ 5562600 h 5581650"/>
              <a:gd name="connsiteX69" fmla="*/ 2381250 w 4632429"/>
              <a:gd name="connsiteY69" fmla="*/ 5581650 h 5581650"/>
              <a:gd name="connsiteX70" fmla="*/ 2171700 w 4632429"/>
              <a:gd name="connsiteY70" fmla="*/ 5524500 h 5581650"/>
              <a:gd name="connsiteX71" fmla="*/ 2152650 w 4632429"/>
              <a:gd name="connsiteY71" fmla="*/ 5372100 h 5581650"/>
              <a:gd name="connsiteX72" fmla="*/ 2133600 w 4632429"/>
              <a:gd name="connsiteY72" fmla="*/ 5238750 h 5581650"/>
              <a:gd name="connsiteX73" fmla="*/ 2095500 w 4632429"/>
              <a:gd name="connsiteY73" fmla="*/ 5181600 h 5581650"/>
              <a:gd name="connsiteX74" fmla="*/ 1943100 w 4632429"/>
              <a:gd name="connsiteY74" fmla="*/ 5162550 h 5581650"/>
              <a:gd name="connsiteX75" fmla="*/ 1809750 w 4632429"/>
              <a:gd name="connsiteY75" fmla="*/ 5143500 h 5581650"/>
              <a:gd name="connsiteX76" fmla="*/ 1619250 w 4632429"/>
              <a:gd name="connsiteY76" fmla="*/ 5086350 h 5581650"/>
              <a:gd name="connsiteX77" fmla="*/ 1447800 w 4632429"/>
              <a:gd name="connsiteY77" fmla="*/ 5067300 h 5581650"/>
              <a:gd name="connsiteX78" fmla="*/ 1352550 w 4632429"/>
              <a:gd name="connsiteY78" fmla="*/ 5010150 h 5581650"/>
              <a:gd name="connsiteX79" fmla="*/ 1295400 w 4632429"/>
              <a:gd name="connsiteY79" fmla="*/ 4991100 h 5581650"/>
              <a:gd name="connsiteX80" fmla="*/ 1219200 w 4632429"/>
              <a:gd name="connsiteY80" fmla="*/ 4933950 h 5581650"/>
              <a:gd name="connsiteX81" fmla="*/ 1085850 w 4632429"/>
              <a:gd name="connsiteY81" fmla="*/ 4895850 h 5581650"/>
              <a:gd name="connsiteX82" fmla="*/ 914400 w 4632429"/>
              <a:gd name="connsiteY82" fmla="*/ 4838700 h 5581650"/>
              <a:gd name="connsiteX83" fmla="*/ 762000 w 4632429"/>
              <a:gd name="connsiteY83" fmla="*/ 4705350 h 5581650"/>
              <a:gd name="connsiteX84" fmla="*/ 685800 w 4632429"/>
              <a:gd name="connsiteY84" fmla="*/ 4591050 h 5581650"/>
              <a:gd name="connsiteX85" fmla="*/ 647700 w 4632429"/>
              <a:gd name="connsiteY85" fmla="*/ 4457700 h 5581650"/>
              <a:gd name="connsiteX86" fmla="*/ 609600 w 4632429"/>
              <a:gd name="connsiteY86" fmla="*/ 4362450 h 5581650"/>
              <a:gd name="connsiteX87" fmla="*/ 552450 w 4632429"/>
              <a:gd name="connsiteY87" fmla="*/ 4229100 h 5581650"/>
              <a:gd name="connsiteX88" fmla="*/ 533400 w 4632429"/>
              <a:gd name="connsiteY88" fmla="*/ 4133850 h 5581650"/>
              <a:gd name="connsiteX89" fmla="*/ 361950 w 4632429"/>
              <a:gd name="connsiteY89" fmla="*/ 3981450 h 5581650"/>
              <a:gd name="connsiteX90" fmla="*/ 266700 w 4632429"/>
              <a:gd name="connsiteY90" fmla="*/ 3867150 h 5581650"/>
              <a:gd name="connsiteX91" fmla="*/ 152400 w 4632429"/>
              <a:gd name="connsiteY91" fmla="*/ 3790950 h 5581650"/>
              <a:gd name="connsiteX92" fmla="*/ 76200 w 4632429"/>
              <a:gd name="connsiteY92" fmla="*/ 3771900 h 5581650"/>
              <a:gd name="connsiteX93" fmla="*/ 19050 w 4632429"/>
              <a:gd name="connsiteY93" fmla="*/ 3695700 h 5581650"/>
              <a:gd name="connsiteX94" fmla="*/ 0 w 4632429"/>
              <a:gd name="connsiteY94" fmla="*/ 3600450 h 5581650"/>
              <a:gd name="connsiteX95" fmla="*/ 19050 w 4632429"/>
              <a:gd name="connsiteY95" fmla="*/ 3390900 h 5581650"/>
              <a:gd name="connsiteX96" fmla="*/ 57150 w 4632429"/>
              <a:gd name="connsiteY96" fmla="*/ 3333750 h 5581650"/>
              <a:gd name="connsiteX97" fmla="*/ 990600 w 4632429"/>
              <a:gd name="connsiteY97" fmla="*/ 2762250 h 5581650"/>
              <a:gd name="connsiteX98" fmla="*/ 1104900 w 4632429"/>
              <a:gd name="connsiteY98" fmla="*/ 2743200 h 5581650"/>
              <a:gd name="connsiteX99" fmla="*/ 1047750 w 4632429"/>
              <a:gd name="connsiteY99" fmla="*/ 2609850 h 5581650"/>
              <a:gd name="connsiteX100" fmla="*/ 1009650 w 4632429"/>
              <a:gd name="connsiteY100" fmla="*/ 2514600 h 5581650"/>
              <a:gd name="connsiteX101" fmla="*/ 990600 w 4632429"/>
              <a:gd name="connsiteY101" fmla="*/ 2324100 h 5581650"/>
              <a:gd name="connsiteX102" fmla="*/ 952500 w 4632429"/>
              <a:gd name="connsiteY102" fmla="*/ 2266950 h 5581650"/>
              <a:gd name="connsiteX103" fmla="*/ 647700 w 4632429"/>
              <a:gd name="connsiteY103" fmla="*/ 2209800 h 5581650"/>
              <a:gd name="connsiteX104" fmla="*/ 628650 w 4632429"/>
              <a:gd name="connsiteY104" fmla="*/ 1981200 h 5581650"/>
              <a:gd name="connsiteX105" fmla="*/ 514350 w 4632429"/>
              <a:gd name="connsiteY105" fmla="*/ 1943100 h 5581650"/>
              <a:gd name="connsiteX106" fmla="*/ 381000 w 4632429"/>
              <a:gd name="connsiteY106" fmla="*/ 1866900 h 5581650"/>
              <a:gd name="connsiteX107" fmla="*/ 323850 w 4632429"/>
              <a:gd name="connsiteY107" fmla="*/ 1809750 h 5581650"/>
              <a:gd name="connsiteX108" fmla="*/ 266700 w 4632429"/>
              <a:gd name="connsiteY108" fmla="*/ 762000 h 5581650"/>
              <a:gd name="connsiteX109" fmla="*/ 228600 w 4632429"/>
              <a:gd name="connsiteY109" fmla="*/ 685800 h 5581650"/>
              <a:gd name="connsiteX110" fmla="*/ 190500 w 4632429"/>
              <a:gd name="connsiteY110" fmla="*/ 571500 h 5581650"/>
              <a:gd name="connsiteX111" fmla="*/ 209550 w 4632429"/>
              <a:gd name="connsiteY111" fmla="*/ 381000 h 5581650"/>
              <a:gd name="connsiteX112" fmla="*/ 438150 w 4632429"/>
              <a:gd name="connsiteY112" fmla="*/ 361950 h 5581650"/>
              <a:gd name="connsiteX113" fmla="*/ 533400 w 4632429"/>
              <a:gd name="connsiteY113" fmla="*/ 476250 h 5581650"/>
              <a:gd name="connsiteX114" fmla="*/ 590550 w 4632429"/>
              <a:gd name="connsiteY114" fmla="*/ 495300 h 5581650"/>
              <a:gd name="connsiteX115" fmla="*/ 647700 w 4632429"/>
              <a:gd name="connsiteY115" fmla="*/ 476250 h 5581650"/>
              <a:gd name="connsiteX116" fmla="*/ 742950 w 4632429"/>
              <a:gd name="connsiteY116" fmla="*/ 41910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32429" h="5581650">
                <a:moveTo>
                  <a:pt x="742950" y="419100"/>
                </a:moveTo>
                <a:lnTo>
                  <a:pt x="742950" y="419100"/>
                </a:lnTo>
                <a:cubicBezTo>
                  <a:pt x="749300" y="361950"/>
                  <a:pt x="738206" y="299998"/>
                  <a:pt x="762000" y="247650"/>
                </a:cubicBezTo>
                <a:cubicBezTo>
                  <a:pt x="773751" y="221797"/>
                  <a:pt x="811833" y="220097"/>
                  <a:pt x="838200" y="209550"/>
                </a:cubicBezTo>
                <a:cubicBezTo>
                  <a:pt x="875488" y="194635"/>
                  <a:pt x="916579" y="189411"/>
                  <a:pt x="952500" y="171450"/>
                </a:cubicBezTo>
                <a:cubicBezTo>
                  <a:pt x="977900" y="158750"/>
                  <a:pt x="1004044" y="147439"/>
                  <a:pt x="1028700" y="133350"/>
                </a:cubicBezTo>
                <a:cubicBezTo>
                  <a:pt x="1048579" y="121991"/>
                  <a:pt x="1065372" y="105489"/>
                  <a:pt x="1085850" y="95250"/>
                </a:cubicBezTo>
                <a:cubicBezTo>
                  <a:pt x="1103811" y="86270"/>
                  <a:pt x="1123950" y="82550"/>
                  <a:pt x="1143000" y="76200"/>
                </a:cubicBezTo>
                <a:cubicBezTo>
                  <a:pt x="1168400" y="57150"/>
                  <a:pt x="1191633" y="34802"/>
                  <a:pt x="1219200" y="19050"/>
                </a:cubicBezTo>
                <a:cubicBezTo>
                  <a:pt x="1236635" y="9087"/>
                  <a:pt x="1256270" y="0"/>
                  <a:pt x="1276350" y="0"/>
                </a:cubicBezTo>
                <a:cubicBezTo>
                  <a:pt x="1428882" y="0"/>
                  <a:pt x="1581150" y="12700"/>
                  <a:pt x="1733550" y="19050"/>
                </a:cubicBezTo>
                <a:cubicBezTo>
                  <a:pt x="1873701" y="47080"/>
                  <a:pt x="1801859" y="20139"/>
                  <a:pt x="1943100" y="114300"/>
                </a:cubicBezTo>
                <a:lnTo>
                  <a:pt x="1943100" y="114300"/>
                </a:lnTo>
                <a:lnTo>
                  <a:pt x="2114550" y="171450"/>
                </a:lnTo>
                <a:cubicBezTo>
                  <a:pt x="2141491" y="180430"/>
                  <a:pt x="2164160" y="199579"/>
                  <a:pt x="2190750" y="209550"/>
                </a:cubicBezTo>
                <a:cubicBezTo>
                  <a:pt x="2215265" y="218743"/>
                  <a:pt x="2241776" y="221407"/>
                  <a:pt x="2266950" y="228600"/>
                </a:cubicBezTo>
                <a:cubicBezTo>
                  <a:pt x="2286258" y="234117"/>
                  <a:pt x="2305050" y="241300"/>
                  <a:pt x="2324100" y="247650"/>
                </a:cubicBezTo>
                <a:cubicBezTo>
                  <a:pt x="2336800" y="266700"/>
                  <a:pt x="2346011" y="288611"/>
                  <a:pt x="2362200" y="304800"/>
                </a:cubicBezTo>
                <a:cubicBezTo>
                  <a:pt x="2378389" y="320989"/>
                  <a:pt x="2404693" y="325311"/>
                  <a:pt x="2419350" y="342900"/>
                </a:cubicBezTo>
                <a:cubicBezTo>
                  <a:pt x="2437530" y="364716"/>
                  <a:pt x="2443361" y="394444"/>
                  <a:pt x="2457450" y="419100"/>
                </a:cubicBezTo>
                <a:cubicBezTo>
                  <a:pt x="2468809" y="438979"/>
                  <a:pt x="2482850" y="457200"/>
                  <a:pt x="2495550" y="476250"/>
                </a:cubicBezTo>
                <a:cubicBezTo>
                  <a:pt x="2501900" y="596900"/>
                  <a:pt x="2503662" y="717879"/>
                  <a:pt x="2514600" y="838200"/>
                </a:cubicBezTo>
                <a:cubicBezTo>
                  <a:pt x="2516418" y="858198"/>
                  <a:pt x="2524670" y="877389"/>
                  <a:pt x="2533650" y="895350"/>
                </a:cubicBezTo>
                <a:cubicBezTo>
                  <a:pt x="2576830" y="981710"/>
                  <a:pt x="2560320" y="929640"/>
                  <a:pt x="2628900" y="990600"/>
                </a:cubicBezTo>
                <a:cubicBezTo>
                  <a:pt x="2669172" y="1026397"/>
                  <a:pt x="2713312" y="1060068"/>
                  <a:pt x="2743200" y="1104900"/>
                </a:cubicBezTo>
                <a:cubicBezTo>
                  <a:pt x="2755900" y="1123950"/>
                  <a:pt x="2764070" y="1146973"/>
                  <a:pt x="2781300" y="1162050"/>
                </a:cubicBezTo>
                <a:cubicBezTo>
                  <a:pt x="2815761" y="1192203"/>
                  <a:pt x="2858968" y="1210776"/>
                  <a:pt x="2895600" y="1238250"/>
                </a:cubicBezTo>
                <a:cubicBezTo>
                  <a:pt x="2947741" y="1277356"/>
                  <a:pt x="2985241" y="1312580"/>
                  <a:pt x="3048000" y="1333500"/>
                </a:cubicBezTo>
                <a:cubicBezTo>
                  <a:pt x="3078717" y="1343739"/>
                  <a:pt x="3111500" y="1346200"/>
                  <a:pt x="3143250" y="1352550"/>
                </a:cubicBezTo>
                <a:cubicBezTo>
                  <a:pt x="3219450" y="1346200"/>
                  <a:pt x="3296057" y="1343606"/>
                  <a:pt x="3371850" y="1333500"/>
                </a:cubicBezTo>
                <a:cubicBezTo>
                  <a:pt x="3391754" y="1330846"/>
                  <a:pt x="3408920" y="1314450"/>
                  <a:pt x="3429000" y="1314450"/>
                </a:cubicBezTo>
                <a:cubicBezTo>
                  <a:pt x="3486502" y="1314450"/>
                  <a:pt x="3543453" y="1325900"/>
                  <a:pt x="3600450" y="1333500"/>
                </a:cubicBezTo>
                <a:cubicBezTo>
                  <a:pt x="3673569" y="1343249"/>
                  <a:pt x="3738168" y="1357234"/>
                  <a:pt x="3810000" y="1371600"/>
                </a:cubicBezTo>
                <a:cubicBezTo>
                  <a:pt x="3905250" y="1435100"/>
                  <a:pt x="3854450" y="1390650"/>
                  <a:pt x="3943350" y="1524000"/>
                </a:cubicBezTo>
                <a:lnTo>
                  <a:pt x="3981450" y="1581150"/>
                </a:lnTo>
                <a:cubicBezTo>
                  <a:pt x="3994150" y="1600200"/>
                  <a:pt x="4000500" y="1625600"/>
                  <a:pt x="4019550" y="1638300"/>
                </a:cubicBezTo>
                <a:lnTo>
                  <a:pt x="4133850" y="1714500"/>
                </a:lnTo>
                <a:cubicBezTo>
                  <a:pt x="4276548" y="1809632"/>
                  <a:pt x="4112261" y="1745404"/>
                  <a:pt x="4248150" y="1790700"/>
                </a:cubicBezTo>
                <a:cubicBezTo>
                  <a:pt x="4267200" y="1803400"/>
                  <a:pt x="4289111" y="1812611"/>
                  <a:pt x="4305300" y="1828800"/>
                </a:cubicBezTo>
                <a:cubicBezTo>
                  <a:pt x="4321489" y="1844989"/>
                  <a:pt x="4330092" y="1867319"/>
                  <a:pt x="4343400" y="1885950"/>
                </a:cubicBezTo>
                <a:cubicBezTo>
                  <a:pt x="4361854" y="1911786"/>
                  <a:pt x="4381500" y="1936750"/>
                  <a:pt x="4400550" y="1962150"/>
                </a:cubicBezTo>
                <a:cubicBezTo>
                  <a:pt x="4413250" y="2000250"/>
                  <a:pt x="4436539" y="2036345"/>
                  <a:pt x="4438650" y="2076450"/>
                </a:cubicBezTo>
                <a:cubicBezTo>
                  <a:pt x="4445000" y="2197100"/>
                  <a:pt x="4446762" y="2318079"/>
                  <a:pt x="4457700" y="2438400"/>
                </a:cubicBezTo>
                <a:cubicBezTo>
                  <a:pt x="4459518" y="2458398"/>
                  <a:pt x="4465611" y="2478842"/>
                  <a:pt x="4476750" y="2495550"/>
                </a:cubicBezTo>
                <a:cubicBezTo>
                  <a:pt x="4491694" y="2517966"/>
                  <a:pt x="4514850" y="2533650"/>
                  <a:pt x="4533900" y="2552700"/>
                </a:cubicBezTo>
                <a:cubicBezTo>
                  <a:pt x="4565650" y="2654300"/>
                  <a:pt x="4650026" y="2753122"/>
                  <a:pt x="4629150" y="2857500"/>
                </a:cubicBezTo>
                <a:cubicBezTo>
                  <a:pt x="4622800" y="2889250"/>
                  <a:pt x="4626164" y="2924637"/>
                  <a:pt x="4610100" y="2952750"/>
                </a:cubicBezTo>
                <a:cubicBezTo>
                  <a:pt x="4597345" y="2975070"/>
                  <a:pt x="4489055" y="3019722"/>
                  <a:pt x="4476750" y="3028950"/>
                </a:cubicBezTo>
                <a:cubicBezTo>
                  <a:pt x="4448013" y="3050503"/>
                  <a:pt x="4422103" y="3076413"/>
                  <a:pt x="4400550" y="3105150"/>
                </a:cubicBezTo>
                <a:cubicBezTo>
                  <a:pt x="4383511" y="3127868"/>
                  <a:pt x="4373637" y="3155248"/>
                  <a:pt x="4362450" y="3181350"/>
                </a:cubicBezTo>
                <a:cubicBezTo>
                  <a:pt x="4340483" y="3232606"/>
                  <a:pt x="4335531" y="3277843"/>
                  <a:pt x="4324350" y="3333750"/>
                </a:cubicBezTo>
                <a:cubicBezTo>
                  <a:pt x="4318000" y="3467100"/>
                  <a:pt x="4316387" y="3600760"/>
                  <a:pt x="4305300" y="3733800"/>
                </a:cubicBezTo>
                <a:cubicBezTo>
                  <a:pt x="4301263" y="3782243"/>
                  <a:pt x="4277585" y="3814504"/>
                  <a:pt x="4229100" y="3829050"/>
                </a:cubicBezTo>
                <a:cubicBezTo>
                  <a:pt x="4186092" y="3841952"/>
                  <a:pt x="4140200" y="3841750"/>
                  <a:pt x="4095750" y="3848100"/>
                </a:cubicBezTo>
                <a:cubicBezTo>
                  <a:pt x="4091878" y="3894564"/>
                  <a:pt x="4084130" y="4092510"/>
                  <a:pt x="4057650" y="4171950"/>
                </a:cubicBezTo>
                <a:cubicBezTo>
                  <a:pt x="4048670" y="4198891"/>
                  <a:pt x="4030737" y="4222048"/>
                  <a:pt x="4019550" y="4248150"/>
                </a:cubicBezTo>
                <a:cubicBezTo>
                  <a:pt x="3971503" y="4360259"/>
                  <a:pt x="4042708" y="4251513"/>
                  <a:pt x="3943350" y="4400550"/>
                </a:cubicBezTo>
                <a:cubicBezTo>
                  <a:pt x="3925738" y="4426968"/>
                  <a:pt x="3903027" y="4449826"/>
                  <a:pt x="3886200" y="4476750"/>
                </a:cubicBezTo>
                <a:cubicBezTo>
                  <a:pt x="3871149" y="4500832"/>
                  <a:pt x="3858071" y="4526360"/>
                  <a:pt x="3848100" y="4552950"/>
                </a:cubicBezTo>
                <a:cubicBezTo>
                  <a:pt x="3821868" y="4622903"/>
                  <a:pt x="3844998" y="4632252"/>
                  <a:pt x="3790950" y="4686300"/>
                </a:cubicBezTo>
                <a:cubicBezTo>
                  <a:pt x="3674497" y="4802753"/>
                  <a:pt x="3532875" y="4867815"/>
                  <a:pt x="3390900" y="4953000"/>
                </a:cubicBezTo>
                <a:cubicBezTo>
                  <a:pt x="3349432" y="4977881"/>
                  <a:pt x="3300805" y="4988523"/>
                  <a:pt x="3257550" y="5010150"/>
                </a:cubicBezTo>
                <a:cubicBezTo>
                  <a:pt x="3224432" y="5026709"/>
                  <a:pt x="3195418" y="5050741"/>
                  <a:pt x="3162300" y="5067300"/>
                </a:cubicBezTo>
                <a:cubicBezTo>
                  <a:pt x="3131714" y="5082593"/>
                  <a:pt x="3097636" y="5090107"/>
                  <a:pt x="3067050" y="5105400"/>
                </a:cubicBezTo>
                <a:cubicBezTo>
                  <a:pt x="3046572" y="5115639"/>
                  <a:pt x="3029779" y="5132141"/>
                  <a:pt x="3009900" y="5143500"/>
                </a:cubicBezTo>
                <a:cubicBezTo>
                  <a:pt x="2985244" y="5157589"/>
                  <a:pt x="2959100" y="5168900"/>
                  <a:pt x="2933700" y="5181600"/>
                </a:cubicBezTo>
                <a:cubicBezTo>
                  <a:pt x="2921000" y="5200650"/>
                  <a:pt x="2912377" y="5223171"/>
                  <a:pt x="2895600" y="5238750"/>
                </a:cubicBezTo>
                <a:cubicBezTo>
                  <a:pt x="2679551" y="5439367"/>
                  <a:pt x="2727498" y="5383092"/>
                  <a:pt x="2552700" y="5505450"/>
                </a:cubicBezTo>
                <a:cubicBezTo>
                  <a:pt x="2526689" y="5523657"/>
                  <a:pt x="2505514" y="5549705"/>
                  <a:pt x="2476500" y="5562600"/>
                </a:cubicBezTo>
                <a:cubicBezTo>
                  <a:pt x="2446912" y="5575750"/>
                  <a:pt x="2413000" y="5575300"/>
                  <a:pt x="2381250" y="5581650"/>
                </a:cubicBezTo>
                <a:cubicBezTo>
                  <a:pt x="2311400" y="5562600"/>
                  <a:pt x="2225071" y="5573423"/>
                  <a:pt x="2171700" y="5524500"/>
                </a:cubicBezTo>
                <a:cubicBezTo>
                  <a:pt x="2133961" y="5489906"/>
                  <a:pt x="2159416" y="5422846"/>
                  <a:pt x="2152650" y="5372100"/>
                </a:cubicBezTo>
                <a:cubicBezTo>
                  <a:pt x="2146716" y="5327593"/>
                  <a:pt x="2146502" y="5281758"/>
                  <a:pt x="2133600" y="5238750"/>
                </a:cubicBezTo>
                <a:cubicBezTo>
                  <a:pt x="2127021" y="5216820"/>
                  <a:pt x="2116758" y="5190103"/>
                  <a:pt x="2095500" y="5181600"/>
                </a:cubicBezTo>
                <a:cubicBezTo>
                  <a:pt x="2047966" y="5162587"/>
                  <a:pt x="1993846" y="5169316"/>
                  <a:pt x="1943100" y="5162550"/>
                </a:cubicBezTo>
                <a:lnTo>
                  <a:pt x="1809750" y="5143500"/>
                </a:lnTo>
                <a:cubicBezTo>
                  <a:pt x="1765246" y="5128665"/>
                  <a:pt x="1672718" y="5094576"/>
                  <a:pt x="1619250" y="5086350"/>
                </a:cubicBezTo>
                <a:cubicBezTo>
                  <a:pt x="1562417" y="5077606"/>
                  <a:pt x="1504950" y="5073650"/>
                  <a:pt x="1447800" y="5067300"/>
                </a:cubicBezTo>
                <a:cubicBezTo>
                  <a:pt x="1416050" y="5048250"/>
                  <a:pt x="1385668" y="5026709"/>
                  <a:pt x="1352550" y="5010150"/>
                </a:cubicBezTo>
                <a:cubicBezTo>
                  <a:pt x="1334589" y="5001170"/>
                  <a:pt x="1312835" y="5001063"/>
                  <a:pt x="1295400" y="4991100"/>
                </a:cubicBezTo>
                <a:cubicBezTo>
                  <a:pt x="1267833" y="4975348"/>
                  <a:pt x="1248104" y="4947088"/>
                  <a:pt x="1219200" y="4933950"/>
                </a:cubicBezTo>
                <a:cubicBezTo>
                  <a:pt x="1177115" y="4914820"/>
                  <a:pt x="1129706" y="4910469"/>
                  <a:pt x="1085850" y="4895850"/>
                </a:cubicBezTo>
                <a:cubicBezTo>
                  <a:pt x="870644" y="4824115"/>
                  <a:pt x="1097006" y="4884352"/>
                  <a:pt x="914400" y="4838700"/>
                </a:cubicBezTo>
                <a:cubicBezTo>
                  <a:pt x="853061" y="4792696"/>
                  <a:pt x="811325" y="4767007"/>
                  <a:pt x="762000" y="4705350"/>
                </a:cubicBezTo>
                <a:cubicBezTo>
                  <a:pt x="733395" y="4669594"/>
                  <a:pt x="685800" y="4591050"/>
                  <a:pt x="685800" y="4591050"/>
                </a:cubicBezTo>
                <a:cubicBezTo>
                  <a:pt x="670788" y="4531002"/>
                  <a:pt x="668197" y="4512359"/>
                  <a:pt x="647700" y="4457700"/>
                </a:cubicBezTo>
                <a:cubicBezTo>
                  <a:pt x="635693" y="4425681"/>
                  <a:pt x="621607" y="4394469"/>
                  <a:pt x="609600" y="4362450"/>
                </a:cubicBezTo>
                <a:cubicBezTo>
                  <a:pt x="567555" y="4250329"/>
                  <a:pt x="619351" y="4362901"/>
                  <a:pt x="552450" y="4229100"/>
                </a:cubicBezTo>
                <a:cubicBezTo>
                  <a:pt x="546100" y="4197350"/>
                  <a:pt x="547880" y="4162810"/>
                  <a:pt x="533400" y="4133850"/>
                </a:cubicBezTo>
                <a:cubicBezTo>
                  <a:pt x="487282" y="4041615"/>
                  <a:pt x="443608" y="4030445"/>
                  <a:pt x="361950" y="3981450"/>
                </a:cubicBezTo>
                <a:cubicBezTo>
                  <a:pt x="328083" y="3930650"/>
                  <a:pt x="317473" y="3906640"/>
                  <a:pt x="266700" y="3867150"/>
                </a:cubicBezTo>
                <a:cubicBezTo>
                  <a:pt x="230555" y="3839037"/>
                  <a:pt x="196823" y="3802056"/>
                  <a:pt x="152400" y="3790950"/>
                </a:cubicBezTo>
                <a:lnTo>
                  <a:pt x="76200" y="3771900"/>
                </a:lnTo>
                <a:cubicBezTo>
                  <a:pt x="57150" y="3746500"/>
                  <a:pt x="31945" y="3724714"/>
                  <a:pt x="19050" y="3695700"/>
                </a:cubicBezTo>
                <a:cubicBezTo>
                  <a:pt x="5900" y="3666112"/>
                  <a:pt x="0" y="3632829"/>
                  <a:pt x="0" y="3600450"/>
                </a:cubicBezTo>
                <a:cubicBezTo>
                  <a:pt x="0" y="3530312"/>
                  <a:pt x="4354" y="3459481"/>
                  <a:pt x="19050" y="3390900"/>
                </a:cubicBezTo>
                <a:cubicBezTo>
                  <a:pt x="23847" y="3368513"/>
                  <a:pt x="37928" y="3346188"/>
                  <a:pt x="57150" y="3333750"/>
                </a:cubicBezTo>
                <a:cubicBezTo>
                  <a:pt x="363455" y="3135553"/>
                  <a:pt x="672773" y="2941389"/>
                  <a:pt x="990600" y="2762250"/>
                </a:cubicBezTo>
                <a:cubicBezTo>
                  <a:pt x="1024249" y="2743284"/>
                  <a:pt x="1066800" y="2749550"/>
                  <a:pt x="1104900" y="2743200"/>
                </a:cubicBezTo>
                <a:cubicBezTo>
                  <a:pt x="1065773" y="2625818"/>
                  <a:pt x="1110524" y="2751091"/>
                  <a:pt x="1047750" y="2609850"/>
                </a:cubicBezTo>
                <a:cubicBezTo>
                  <a:pt x="1033862" y="2578601"/>
                  <a:pt x="1022350" y="2546350"/>
                  <a:pt x="1009650" y="2514600"/>
                </a:cubicBezTo>
                <a:cubicBezTo>
                  <a:pt x="1003300" y="2451100"/>
                  <a:pt x="1004950" y="2386282"/>
                  <a:pt x="990600" y="2324100"/>
                </a:cubicBezTo>
                <a:cubicBezTo>
                  <a:pt x="985452" y="2301791"/>
                  <a:pt x="968689" y="2283139"/>
                  <a:pt x="952500" y="2266950"/>
                </a:cubicBezTo>
                <a:cubicBezTo>
                  <a:pt x="871975" y="2186425"/>
                  <a:pt x="753590" y="2217945"/>
                  <a:pt x="647700" y="2209800"/>
                </a:cubicBezTo>
                <a:cubicBezTo>
                  <a:pt x="641350" y="2133600"/>
                  <a:pt x="662846" y="2049592"/>
                  <a:pt x="628650" y="1981200"/>
                </a:cubicBezTo>
                <a:cubicBezTo>
                  <a:pt x="610689" y="1945279"/>
                  <a:pt x="552450" y="1955800"/>
                  <a:pt x="514350" y="1943100"/>
                </a:cubicBezTo>
                <a:cubicBezTo>
                  <a:pt x="483296" y="1932749"/>
                  <a:pt x="408871" y="1890126"/>
                  <a:pt x="381000" y="1866900"/>
                </a:cubicBezTo>
                <a:cubicBezTo>
                  <a:pt x="360304" y="1849653"/>
                  <a:pt x="342900" y="1828800"/>
                  <a:pt x="323850" y="1809750"/>
                </a:cubicBezTo>
                <a:cubicBezTo>
                  <a:pt x="304800" y="1460500"/>
                  <a:pt x="296236" y="1110520"/>
                  <a:pt x="266700" y="762000"/>
                </a:cubicBezTo>
                <a:cubicBezTo>
                  <a:pt x="264302" y="733703"/>
                  <a:pt x="239147" y="712167"/>
                  <a:pt x="228600" y="685800"/>
                </a:cubicBezTo>
                <a:cubicBezTo>
                  <a:pt x="213685" y="648512"/>
                  <a:pt x="190500" y="571500"/>
                  <a:pt x="190500" y="571500"/>
                </a:cubicBezTo>
                <a:cubicBezTo>
                  <a:pt x="196850" y="508000"/>
                  <a:pt x="185005" y="439908"/>
                  <a:pt x="209550" y="381000"/>
                </a:cubicBezTo>
                <a:cubicBezTo>
                  <a:pt x="239746" y="308530"/>
                  <a:pt x="423057" y="360063"/>
                  <a:pt x="438150" y="361950"/>
                </a:cubicBezTo>
                <a:cubicBezTo>
                  <a:pt x="466263" y="404120"/>
                  <a:pt x="489396" y="446914"/>
                  <a:pt x="533400" y="476250"/>
                </a:cubicBezTo>
                <a:cubicBezTo>
                  <a:pt x="550108" y="487389"/>
                  <a:pt x="571500" y="488950"/>
                  <a:pt x="590550" y="495300"/>
                </a:cubicBezTo>
                <a:cubicBezTo>
                  <a:pt x="609600" y="488950"/>
                  <a:pt x="629739" y="485230"/>
                  <a:pt x="647700" y="476250"/>
                </a:cubicBezTo>
                <a:cubicBezTo>
                  <a:pt x="668178" y="466011"/>
                  <a:pt x="727075" y="428625"/>
                  <a:pt x="742950" y="419100"/>
                </a:cubicBezTo>
                <a:close/>
              </a:path>
            </a:pathLst>
          </a:custGeom>
          <a:solidFill>
            <a:srgbClr val="B4F27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Organigramme : Connecteur 85"/>
          <p:cNvSpPr/>
          <p:nvPr/>
        </p:nvSpPr>
        <p:spPr>
          <a:xfrm flipV="1">
            <a:off x="6027410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Organigramme : Connecteur 81"/>
          <p:cNvSpPr/>
          <p:nvPr/>
        </p:nvSpPr>
        <p:spPr>
          <a:xfrm flipV="1">
            <a:off x="6387450" y="2439251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Connecteur 82"/>
          <p:cNvSpPr/>
          <p:nvPr/>
        </p:nvSpPr>
        <p:spPr>
          <a:xfrm flipV="1">
            <a:off x="7683594" y="3375355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Organigramme : Connecteur 83"/>
          <p:cNvSpPr/>
          <p:nvPr/>
        </p:nvSpPr>
        <p:spPr>
          <a:xfrm flipV="1">
            <a:off x="8172400" y="395141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Organigramme : Connecteur 93"/>
          <p:cNvSpPr/>
          <p:nvPr/>
        </p:nvSpPr>
        <p:spPr>
          <a:xfrm flipV="1">
            <a:off x="5337470" y="489339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Organigramme : Connecteur 94"/>
          <p:cNvSpPr/>
          <p:nvPr/>
        </p:nvSpPr>
        <p:spPr>
          <a:xfrm flipV="1">
            <a:off x="7380312" y="416744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Organigramme : Connecteur 95"/>
          <p:cNvSpPr/>
          <p:nvPr/>
        </p:nvSpPr>
        <p:spPr>
          <a:xfrm flipV="1">
            <a:off x="6444224" y="560761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Organigramme : Connecteur 96"/>
          <p:cNvSpPr/>
          <p:nvPr/>
        </p:nvSpPr>
        <p:spPr>
          <a:xfrm flipV="1">
            <a:off x="7539578" y="5607603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Organigramme : Connecteur 97"/>
          <p:cNvSpPr/>
          <p:nvPr/>
        </p:nvSpPr>
        <p:spPr>
          <a:xfrm flipV="1">
            <a:off x="5263701" y="287129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16" name="Organigramme : Connecteur 98"/>
          <p:cNvSpPr/>
          <p:nvPr/>
        </p:nvSpPr>
        <p:spPr>
          <a:xfrm flipV="1">
            <a:off x="6657866" y="4087080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ZoneTexte 37"/>
          <p:cNvSpPr txBox="1"/>
          <p:nvPr/>
        </p:nvSpPr>
        <p:spPr>
          <a:xfrm>
            <a:off x="383814" y="2801897"/>
            <a:ext cx="500189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gauged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site: </a:t>
            </a:r>
          </a:p>
          <a:p>
            <a:pPr>
              <a:lnSpc>
                <a:spcPct val="150000"/>
              </a:lnSpc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X: Physio-</a:t>
            </a:r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meteorological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variables </a:t>
            </a:r>
          </a:p>
          <a:p>
            <a:pPr>
              <a:lnSpc>
                <a:spcPct val="150000"/>
              </a:lnSpc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Y: </a:t>
            </a:r>
            <a:r>
              <a:rPr lang="fr-CA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 variables hydrologiques </a:t>
            </a:r>
          </a:p>
        </p:txBody>
      </p:sp>
      <p:sp>
        <p:nvSpPr>
          <p:cNvPr id="18" name="Organigramme : Connecteur 38"/>
          <p:cNvSpPr/>
          <p:nvPr/>
        </p:nvSpPr>
        <p:spPr>
          <a:xfrm flipV="1">
            <a:off x="6084184" y="474350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Organigramme : Connecteur 39"/>
          <p:cNvSpPr/>
          <p:nvPr/>
        </p:nvSpPr>
        <p:spPr>
          <a:xfrm flipV="1">
            <a:off x="7308320" y="5247579"/>
            <a:ext cx="144000" cy="144000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Organigramme : Connecteur 44"/>
          <p:cNvSpPr/>
          <p:nvPr/>
        </p:nvSpPr>
        <p:spPr>
          <a:xfrm flipV="1">
            <a:off x="6179810" y="351938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Étoile à 5 branches 40"/>
          <p:cNvSpPr/>
          <p:nvPr/>
        </p:nvSpPr>
        <p:spPr>
          <a:xfrm>
            <a:off x="6660232" y="4891121"/>
            <a:ext cx="298299" cy="28443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2" name="Groupe 53"/>
          <p:cNvGrpSpPr/>
          <p:nvPr/>
        </p:nvGrpSpPr>
        <p:grpSpPr>
          <a:xfrm>
            <a:off x="6773843" y="4435297"/>
            <a:ext cx="772795" cy="567072"/>
            <a:chOff x="6031673" y="1982440"/>
            <a:chExt cx="772795" cy="567072"/>
          </a:xfrm>
        </p:grpSpPr>
        <p:pic>
          <p:nvPicPr>
            <p:cNvPr id="23" name="Image 5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6031673" y="2027093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Multiplier 55"/>
            <p:cNvSpPr/>
            <p:nvPr/>
          </p:nvSpPr>
          <p:spPr>
            <a:xfrm>
              <a:off x="6098186" y="1982440"/>
              <a:ext cx="631740" cy="510456"/>
            </a:xfrm>
            <a:prstGeom prst="mathMultiply">
              <a:avLst>
                <a:gd name="adj1" fmla="val 819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grpSp>
        <p:nvGrpSpPr>
          <p:cNvPr id="25" name="Groupe 56"/>
          <p:cNvGrpSpPr/>
          <p:nvPr/>
        </p:nvGrpSpPr>
        <p:grpSpPr>
          <a:xfrm>
            <a:off x="6444208" y="1988840"/>
            <a:ext cx="2500987" cy="3660261"/>
            <a:chOff x="7183609" y="1137429"/>
            <a:chExt cx="2500987" cy="3660261"/>
          </a:xfrm>
        </p:grpSpPr>
        <p:pic>
          <p:nvPicPr>
            <p:cNvPr id="26" name="Image 57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407745" y="2032783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Image 58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350979" y="4275271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Image 5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7183609" y="1137429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Image 6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911801" y="2577589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Organigramme : Connecteur 64"/>
          <p:cNvSpPr/>
          <p:nvPr/>
        </p:nvSpPr>
        <p:spPr>
          <a:xfrm flipV="1">
            <a:off x="5337470" y="489339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grpSp>
        <p:nvGrpSpPr>
          <p:cNvPr id="39" name="Groupe 61"/>
          <p:cNvGrpSpPr/>
          <p:nvPr/>
        </p:nvGrpSpPr>
        <p:grpSpPr>
          <a:xfrm>
            <a:off x="3026413" y="5373216"/>
            <a:ext cx="2625707" cy="864096"/>
            <a:chOff x="2807804" y="5589240"/>
            <a:chExt cx="2625707" cy="864096"/>
          </a:xfrm>
        </p:grpSpPr>
        <p:grpSp>
          <p:nvGrpSpPr>
            <p:cNvPr id="40" name="Groupe 62"/>
            <p:cNvGrpSpPr/>
            <p:nvPr/>
          </p:nvGrpSpPr>
          <p:grpSpPr>
            <a:xfrm>
              <a:off x="2890384" y="6114782"/>
              <a:ext cx="1683092" cy="338554"/>
              <a:chOff x="5690618" y="5830575"/>
              <a:chExt cx="1683092" cy="338554"/>
            </a:xfrm>
          </p:grpSpPr>
          <p:sp>
            <p:nvSpPr>
              <p:cNvPr id="44" name="Étoile à 5 branches 67"/>
              <p:cNvSpPr/>
              <p:nvPr/>
            </p:nvSpPr>
            <p:spPr>
              <a:xfrm>
                <a:off x="5690618" y="5835217"/>
                <a:ext cx="216000" cy="2160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906642" y="5830575"/>
                <a:ext cx="1467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fr-FR" sz="1600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Ungauged site</a:t>
                </a:r>
                <a:endParaRPr lang="fr-CA" sz="1600" b="1" dirty="0"/>
              </a:p>
            </p:txBody>
          </p:sp>
        </p:grpSp>
        <p:sp>
          <p:nvSpPr>
            <p:cNvPr id="41" name="Organigramme : Connecteur 63"/>
            <p:cNvSpPr/>
            <p:nvPr/>
          </p:nvSpPr>
          <p:spPr>
            <a:xfrm>
              <a:off x="2915832" y="5786985"/>
              <a:ext cx="144000" cy="144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06384" y="5716536"/>
              <a:ext cx="2327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1600" dirty="0" err="1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Gauged</a:t>
              </a:r>
              <a:r>
                <a:rPr lang="fr-FR" altLang="fr-FR" sz="16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sites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07804" y="5589240"/>
              <a:ext cx="1943422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3814" y="4487962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Quantile estimate at gauged sites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539552" y="1268760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4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Regional Frequency analysis (RFA)</a:t>
            </a:r>
          </a:p>
        </p:txBody>
      </p:sp>
      <p:grpSp>
        <p:nvGrpSpPr>
          <p:cNvPr id="39" name="Groupe 61"/>
          <p:cNvGrpSpPr/>
          <p:nvPr/>
        </p:nvGrpSpPr>
        <p:grpSpPr>
          <a:xfrm>
            <a:off x="3026413" y="5373216"/>
            <a:ext cx="2625707" cy="864096"/>
            <a:chOff x="2807804" y="5589240"/>
            <a:chExt cx="2625707" cy="864096"/>
          </a:xfrm>
        </p:grpSpPr>
        <p:grpSp>
          <p:nvGrpSpPr>
            <p:cNvPr id="40" name="Groupe 62"/>
            <p:cNvGrpSpPr/>
            <p:nvPr/>
          </p:nvGrpSpPr>
          <p:grpSpPr>
            <a:xfrm>
              <a:off x="2890384" y="6114782"/>
              <a:ext cx="1683092" cy="338554"/>
              <a:chOff x="5690618" y="5830575"/>
              <a:chExt cx="1683092" cy="338554"/>
            </a:xfrm>
          </p:grpSpPr>
          <p:sp>
            <p:nvSpPr>
              <p:cNvPr id="44" name="Étoile à 5 branches 67"/>
              <p:cNvSpPr/>
              <p:nvPr/>
            </p:nvSpPr>
            <p:spPr>
              <a:xfrm>
                <a:off x="5690618" y="5835217"/>
                <a:ext cx="216000" cy="2160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906642" y="5830575"/>
                <a:ext cx="1467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fr-FR" sz="1600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Ungauged site</a:t>
                </a:r>
                <a:endParaRPr lang="fr-CA" sz="1600" b="1" dirty="0"/>
              </a:p>
            </p:txBody>
          </p:sp>
        </p:grpSp>
        <p:sp>
          <p:nvSpPr>
            <p:cNvPr id="41" name="Organigramme : Connecteur 63"/>
            <p:cNvSpPr/>
            <p:nvPr/>
          </p:nvSpPr>
          <p:spPr>
            <a:xfrm>
              <a:off x="2915832" y="5786985"/>
              <a:ext cx="144000" cy="144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06384" y="5716536"/>
              <a:ext cx="2327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1600" dirty="0" err="1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Gauged</a:t>
              </a:r>
              <a:r>
                <a:rPr lang="fr-FR" altLang="fr-FR" sz="16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sites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07804" y="5589240"/>
              <a:ext cx="1943422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95535" y="2924723"/>
            <a:ext cx="4797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the hydrological information from gauged sites to the ungauged site</a:t>
            </a:r>
            <a:endParaRPr lang="en-CA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 dirty="0"/>
          </a:p>
        </p:txBody>
      </p:sp>
      <p:sp>
        <p:nvSpPr>
          <p:cNvPr id="48" name="Forme libre 6"/>
          <p:cNvSpPr/>
          <p:nvPr/>
        </p:nvSpPr>
        <p:spPr>
          <a:xfrm>
            <a:off x="4788024" y="2028507"/>
            <a:ext cx="3883684" cy="4612349"/>
          </a:xfrm>
          <a:custGeom>
            <a:avLst/>
            <a:gdLst>
              <a:gd name="connsiteX0" fmla="*/ 742950 w 4632429"/>
              <a:gd name="connsiteY0" fmla="*/ 419100 h 5581650"/>
              <a:gd name="connsiteX1" fmla="*/ 742950 w 4632429"/>
              <a:gd name="connsiteY1" fmla="*/ 419100 h 5581650"/>
              <a:gd name="connsiteX2" fmla="*/ 762000 w 4632429"/>
              <a:gd name="connsiteY2" fmla="*/ 247650 h 5581650"/>
              <a:gd name="connsiteX3" fmla="*/ 838200 w 4632429"/>
              <a:gd name="connsiteY3" fmla="*/ 209550 h 5581650"/>
              <a:gd name="connsiteX4" fmla="*/ 952500 w 4632429"/>
              <a:gd name="connsiteY4" fmla="*/ 171450 h 5581650"/>
              <a:gd name="connsiteX5" fmla="*/ 1028700 w 4632429"/>
              <a:gd name="connsiteY5" fmla="*/ 133350 h 5581650"/>
              <a:gd name="connsiteX6" fmla="*/ 1085850 w 4632429"/>
              <a:gd name="connsiteY6" fmla="*/ 95250 h 5581650"/>
              <a:gd name="connsiteX7" fmla="*/ 1143000 w 4632429"/>
              <a:gd name="connsiteY7" fmla="*/ 76200 h 5581650"/>
              <a:gd name="connsiteX8" fmla="*/ 1219200 w 4632429"/>
              <a:gd name="connsiteY8" fmla="*/ 19050 h 5581650"/>
              <a:gd name="connsiteX9" fmla="*/ 1276350 w 4632429"/>
              <a:gd name="connsiteY9" fmla="*/ 0 h 5581650"/>
              <a:gd name="connsiteX10" fmla="*/ 1733550 w 4632429"/>
              <a:gd name="connsiteY10" fmla="*/ 19050 h 5581650"/>
              <a:gd name="connsiteX11" fmla="*/ 1943100 w 4632429"/>
              <a:gd name="connsiteY11" fmla="*/ 114300 h 5581650"/>
              <a:gd name="connsiteX12" fmla="*/ 1943100 w 4632429"/>
              <a:gd name="connsiteY12" fmla="*/ 114300 h 5581650"/>
              <a:gd name="connsiteX13" fmla="*/ 2114550 w 4632429"/>
              <a:gd name="connsiteY13" fmla="*/ 171450 h 5581650"/>
              <a:gd name="connsiteX14" fmla="*/ 2190750 w 4632429"/>
              <a:gd name="connsiteY14" fmla="*/ 209550 h 5581650"/>
              <a:gd name="connsiteX15" fmla="*/ 2266950 w 4632429"/>
              <a:gd name="connsiteY15" fmla="*/ 228600 h 5581650"/>
              <a:gd name="connsiteX16" fmla="*/ 2324100 w 4632429"/>
              <a:gd name="connsiteY16" fmla="*/ 247650 h 5581650"/>
              <a:gd name="connsiteX17" fmla="*/ 2362200 w 4632429"/>
              <a:gd name="connsiteY17" fmla="*/ 304800 h 5581650"/>
              <a:gd name="connsiteX18" fmla="*/ 2419350 w 4632429"/>
              <a:gd name="connsiteY18" fmla="*/ 342900 h 5581650"/>
              <a:gd name="connsiteX19" fmla="*/ 2457450 w 4632429"/>
              <a:gd name="connsiteY19" fmla="*/ 419100 h 5581650"/>
              <a:gd name="connsiteX20" fmla="*/ 2495550 w 4632429"/>
              <a:gd name="connsiteY20" fmla="*/ 476250 h 5581650"/>
              <a:gd name="connsiteX21" fmla="*/ 2514600 w 4632429"/>
              <a:gd name="connsiteY21" fmla="*/ 838200 h 5581650"/>
              <a:gd name="connsiteX22" fmla="*/ 2533650 w 4632429"/>
              <a:gd name="connsiteY22" fmla="*/ 895350 h 5581650"/>
              <a:gd name="connsiteX23" fmla="*/ 2628900 w 4632429"/>
              <a:gd name="connsiteY23" fmla="*/ 990600 h 5581650"/>
              <a:gd name="connsiteX24" fmla="*/ 2743200 w 4632429"/>
              <a:gd name="connsiteY24" fmla="*/ 1104900 h 5581650"/>
              <a:gd name="connsiteX25" fmla="*/ 2781300 w 4632429"/>
              <a:gd name="connsiteY25" fmla="*/ 1162050 h 5581650"/>
              <a:gd name="connsiteX26" fmla="*/ 2895600 w 4632429"/>
              <a:gd name="connsiteY26" fmla="*/ 1238250 h 5581650"/>
              <a:gd name="connsiteX27" fmla="*/ 3048000 w 4632429"/>
              <a:gd name="connsiteY27" fmla="*/ 1333500 h 5581650"/>
              <a:gd name="connsiteX28" fmla="*/ 3143250 w 4632429"/>
              <a:gd name="connsiteY28" fmla="*/ 1352550 h 5581650"/>
              <a:gd name="connsiteX29" fmla="*/ 3371850 w 4632429"/>
              <a:gd name="connsiteY29" fmla="*/ 1333500 h 5581650"/>
              <a:gd name="connsiteX30" fmla="*/ 3429000 w 4632429"/>
              <a:gd name="connsiteY30" fmla="*/ 1314450 h 5581650"/>
              <a:gd name="connsiteX31" fmla="*/ 3600450 w 4632429"/>
              <a:gd name="connsiteY31" fmla="*/ 1333500 h 5581650"/>
              <a:gd name="connsiteX32" fmla="*/ 3810000 w 4632429"/>
              <a:gd name="connsiteY32" fmla="*/ 1371600 h 5581650"/>
              <a:gd name="connsiteX33" fmla="*/ 3943350 w 4632429"/>
              <a:gd name="connsiteY33" fmla="*/ 1524000 h 5581650"/>
              <a:gd name="connsiteX34" fmla="*/ 3981450 w 4632429"/>
              <a:gd name="connsiteY34" fmla="*/ 1581150 h 5581650"/>
              <a:gd name="connsiteX35" fmla="*/ 4019550 w 4632429"/>
              <a:gd name="connsiteY35" fmla="*/ 1638300 h 5581650"/>
              <a:gd name="connsiteX36" fmla="*/ 4133850 w 4632429"/>
              <a:gd name="connsiteY36" fmla="*/ 1714500 h 5581650"/>
              <a:gd name="connsiteX37" fmla="*/ 4248150 w 4632429"/>
              <a:gd name="connsiteY37" fmla="*/ 1790700 h 5581650"/>
              <a:gd name="connsiteX38" fmla="*/ 4305300 w 4632429"/>
              <a:gd name="connsiteY38" fmla="*/ 1828800 h 5581650"/>
              <a:gd name="connsiteX39" fmla="*/ 4343400 w 4632429"/>
              <a:gd name="connsiteY39" fmla="*/ 1885950 h 5581650"/>
              <a:gd name="connsiteX40" fmla="*/ 4400550 w 4632429"/>
              <a:gd name="connsiteY40" fmla="*/ 1962150 h 5581650"/>
              <a:gd name="connsiteX41" fmla="*/ 4438650 w 4632429"/>
              <a:gd name="connsiteY41" fmla="*/ 2076450 h 5581650"/>
              <a:gd name="connsiteX42" fmla="*/ 4457700 w 4632429"/>
              <a:gd name="connsiteY42" fmla="*/ 2438400 h 5581650"/>
              <a:gd name="connsiteX43" fmla="*/ 4476750 w 4632429"/>
              <a:gd name="connsiteY43" fmla="*/ 2495550 h 5581650"/>
              <a:gd name="connsiteX44" fmla="*/ 4533900 w 4632429"/>
              <a:gd name="connsiteY44" fmla="*/ 2552700 h 5581650"/>
              <a:gd name="connsiteX45" fmla="*/ 4629150 w 4632429"/>
              <a:gd name="connsiteY45" fmla="*/ 2857500 h 5581650"/>
              <a:gd name="connsiteX46" fmla="*/ 4610100 w 4632429"/>
              <a:gd name="connsiteY46" fmla="*/ 2952750 h 5581650"/>
              <a:gd name="connsiteX47" fmla="*/ 4476750 w 4632429"/>
              <a:gd name="connsiteY47" fmla="*/ 3028950 h 5581650"/>
              <a:gd name="connsiteX48" fmla="*/ 4400550 w 4632429"/>
              <a:gd name="connsiteY48" fmla="*/ 3105150 h 5581650"/>
              <a:gd name="connsiteX49" fmla="*/ 4362450 w 4632429"/>
              <a:gd name="connsiteY49" fmla="*/ 3181350 h 5581650"/>
              <a:gd name="connsiteX50" fmla="*/ 4324350 w 4632429"/>
              <a:gd name="connsiteY50" fmla="*/ 3333750 h 5581650"/>
              <a:gd name="connsiteX51" fmla="*/ 4305300 w 4632429"/>
              <a:gd name="connsiteY51" fmla="*/ 3733800 h 5581650"/>
              <a:gd name="connsiteX52" fmla="*/ 4229100 w 4632429"/>
              <a:gd name="connsiteY52" fmla="*/ 3829050 h 5581650"/>
              <a:gd name="connsiteX53" fmla="*/ 4095750 w 4632429"/>
              <a:gd name="connsiteY53" fmla="*/ 3848100 h 5581650"/>
              <a:gd name="connsiteX54" fmla="*/ 4057650 w 4632429"/>
              <a:gd name="connsiteY54" fmla="*/ 4171950 h 5581650"/>
              <a:gd name="connsiteX55" fmla="*/ 4019550 w 4632429"/>
              <a:gd name="connsiteY55" fmla="*/ 4248150 h 5581650"/>
              <a:gd name="connsiteX56" fmla="*/ 3943350 w 4632429"/>
              <a:gd name="connsiteY56" fmla="*/ 4400550 h 5581650"/>
              <a:gd name="connsiteX57" fmla="*/ 3886200 w 4632429"/>
              <a:gd name="connsiteY57" fmla="*/ 4476750 h 5581650"/>
              <a:gd name="connsiteX58" fmla="*/ 3848100 w 4632429"/>
              <a:gd name="connsiteY58" fmla="*/ 4552950 h 5581650"/>
              <a:gd name="connsiteX59" fmla="*/ 3790950 w 4632429"/>
              <a:gd name="connsiteY59" fmla="*/ 4686300 h 5581650"/>
              <a:gd name="connsiteX60" fmla="*/ 3390900 w 4632429"/>
              <a:gd name="connsiteY60" fmla="*/ 4953000 h 5581650"/>
              <a:gd name="connsiteX61" fmla="*/ 3257550 w 4632429"/>
              <a:gd name="connsiteY61" fmla="*/ 5010150 h 5581650"/>
              <a:gd name="connsiteX62" fmla="*/ 3162300 w 4632429"/>
              <a:gd name="connsiteY62" fmla="*/ 5067300 h 5581650"/>
              <a:gd name="connsiteX63" fmla="*/ 3067050 w 4632429"/>
              <a:gd name="connsiteY63" fmla="*/ 5105400 h 5581650"/>
              <a:gd name="connsiteX64" fmla="*/ 3009900 w 4632429"/>
              <a:gd name="connsiteY64" fmla="*/ 5143500 h 5581650"/>
              <a:gd name="connsiteX65" fmla="*/ 2933700 w 4632429"/>
              <a:gd name="connsiteY65" fmla="*/ 5181600 h 5581650"/>
              <a:gd name="connsiteX66" fmla="*/ 2895600 w 4632429"/>
              <a:gd name="connsiteY66" fmla="*/ 5238750 h 5581650"/>
              <a:gd name="connsiteX67" fmla="*/ 2552700 w 4632429"/>
              <a:gd name="connsiteY67" fmla="*/ 5505450 h 5581650"/>
              <a:gd name="connsiteX68" fmla="*/ 2476500 w 4632429"/>
              <a:gd name="connsiteY68" fmla="*/ 5562600 h 5581650"/>
              <a:gd name="connsiteX69" fmla="*/ 2381250 w 4632429"/>
              <a:gd name="connsiteY69" fmla="*/ 5581650 h 5581650"/>
              <a:gd name="connsiteX70" fmla="*/ 2171700 w 4632429"/>
              <a:gd name="connsiteY70" fmla="*/ 5524500 h 5581650"/>
              <a:gd name="connsiteX71" fmla="*/ 2152650 w 4632429"/>
              <a:gd name="connsiteY71" fmla="*/ 5372100 h 5581650"/>
              <a:gd name="connsiteX72" fmla="*/ 2133600 w 4632429"/>
              <a:gd name="connsiteY72" fmla="*/ 5238750 h 5581650"/>
              <a:gd name="connsiteX73" fmla="*/ 2095500 w 4632429"/>
              <a:gd name="connsiteY73" fmla="*/ 5181600 h 5581650"/>
              <a:gd name="connsiteX74" fmla="*/ 1943100 w 4632429"/>
              <a:gd name="connsiteY74" fmla="*/ 5162550 h 5581650"/>
              <a:gd name="connsiteX75" fmla="*/ 1809750 w 4632429"/>
              <a:gd name="connsiteY75" fmla="*/ 5143500 h 5581650"/>
              <a:gd name="connsiteX76" fmla="*/ 1619250 w 4632429"/>
              <a:gd name="connsiteY76" fmla="*/ 5086350 h 5581650"/>
              <a:gd name="connsiteX77" fmla="*/ 1447800 w 4632429"/>
              <a:gd name="connsiteY77" fmla="*/ 5067300 h 5581650"/>
              <a:gd name="connsiteX78" fmla="*/ 1352550 w 4632429"/>
              <a:gd name="connsiteY78" fmla="*/ 5010150 h 5581650"/>
              <a:gd name="connsiteX79" fmla="*/ 1295400 w 4632429"/>
              <a:gd name="connsiteY79" fmla="*/ 4991100 h 5581650"/>
              <a:gd name="connsiteX80" fmla="*/ 1219200 w 4632429"/>
              <a:gd name="connsiteY80" fmla="*/ 4933950 h 5581650"/>
              <a:gd name="connsiteX81" fmla="*/ 1085850 w 4632429"/>
              <a:gd name="connsiteY81" fmla="*/ 4895850 h 5581650"/>
              <a:gd name="connsiteX82" fmla="*/ 914400 w 4632429"/>
              <a:gd name="connsiteY82" fmla="*/ 4838700 h 5581650"/>
              <a:gd name="connsiteX83" fmla="*/ 762000 w 4632429"/>
              <a:gd name="connsiteY83" fmla="*/ 4705350 h 5581650"/>
              <a:gd name="connsiteX84" fmla="*/ 685800 w 4632429"/>
              <a:gd name="connsiteY84" fmla="*/ 4591050 h 5581650"/>
              <a:gd name="connsiteX85" fmla="*/ 647700 w 4632429"/>
              <a:gd name="connsiteY85" fmla="*/ 4457700 h 5581650"/>
              <a:gd name="connsiteX86" fmla="*/ 609600 w 4632429"/>
              <a:gd name="connsiteY86" fmla="*/ 4362450 h 5581650"/>
              <a:gd name="connsiteX87" fmla="*/ 552450 w 4632429"/>
              <a:gd name="connsiteY87" fmla="*/ 4229100 h 5581650"/>
              <a:gd name="connsiteX88" fmla="*/ 533400 w 4632429"/>
              <a:gd name="connsiteY88" fmla="*/ 4133850 h 5581650"/>
              <a:gd name="connsiteX89" fmla="*/ 361950 w 4632429"/>
              <a:gd name="connsiteY89" fmla="*/ 3981450 h 5581650"/>
              <a:gd name="connsiteX90" fmla="*/ 266700 w 4632429"/>
              <a:gd name="connsiteY90" fmla="*/ 3867150 h 5581650"/>
              <a:gd name="connsiteX91" fmla="*/ 152400 w 4632429"/>
              <a:gd name="connsiteY91" fmla="*/ 3790950 h 5581650"/>
              <a:gd name="connsiteX92" fmla="*/ 76200 w 4632429"/>
              <a:gd name="connsiteY92" fmla="*/ 3771900 h 5581650"/>
              <a:gd name="connsiteX93" fmla="*/ 19050 w 4632429"/>
              <a:gd name="connsiteY93" fmla="*/ 3695700 h 5581650"/>
              <a:gd name="connsiteX94" fmla="*/ 0 w 4632429"/>
              <a:gd name="connsiteY94" fmla="*/ 3600450 h 5581650"/>
              <a:gd name="connsiteX95" fmla="*/ 19050 w 4632429"/>
              <a:gd name="connsiteY95" fmla="*/ 3390900 h 5581650"/>
              <a:gd name="connsiteX96" fmla="*/ 57150 w 4632429"/>
              <a:gd name="connsiteY96" fmla="*/ 3333750 h 5581650"/>
              <a:gd name="connsiteX97" fmla="*/ 990600 w 4632429"/>
              <a:gd name="connsiteY97" fmla="*/ 2762250 h 5581650"/>
              <a:gd name="connsiteX98" fmla="*/ 1104900 w 4632429"/>
              <a:gd name="connsiteY98" fmla="*/ 2743200 h 5581650"/>
              <a:gd name="connsiteX99" fmla="*/ 1047750 w 4632429"/>
              <a:gd name="connsiteY99" fmla="*/ 2609850 h 5581650"/>
              <a:gd name="connsiteX100" fmla="*/ 1009650 w 4632429"/>
              <a:gd name="connsiteY100" fmla="*/ 2514600 h 5581650"/>
              <a:gd name="connsiteX101" fmla="*/ 990600 w 4632429"/>
              <a:gd name="connsiteY101" fmla="*/ 2324100 h 5581650"/>
              <a:gd name="connsiteX102" fmla="*/ 952500 w 4632429"/>
              <a:gd name="connsiteY102" fmla="*/ 2266950 h 5581650"/>
              <a:gd name="connsiteX103" fmla="*/ 647700 w 4632429"/>
              <a:gd name="connsiteY103" fmla="*/ 2209800 h 5581650"/>
              <a:gd name="connsiteX104" fmla="*/ 628650 w 4632429"/>
              <a:gd name="connsiteY104" fmla="*/ 1981200 h 5581650"/>
              <a:gd name="connsiteX105" fmla="*/ 514350 w 4632429"/>
              <a:gd name="connsiteY105" fmla="*/ 1943100 h 5581650"/>
              <a:gd name="connsiteX106" fmla="*/ 381000 w 4632429"/>
              <a:gd name="connsiteY106" fmla="*/ 1866900 h 5581650"/>
              <a:gd name="connsiteX107" fmla="*/ 323850 w 4632429"/>
              <a:gd name="connsiteY107" fmla="*/ 1809750 h 5581650"/>
              <a:gd name="connsiteX108" fmla="*/ 266700 w 4632429"/>
              <a:gd name="connsiteY108" fmla="*/ 762000 h 5581650"/>
              <a:gd name="connsiteX109" fmla="*/ 228600 w 4632429"/>
              <a:gd name="connsiteY109" fmla="*/ 685800 h 5581650"/>
              <a:gd name="connsiteX110" fmla="*/ 190500 w 4632429"/>
              <a:gd name="connsiteY110" fmla="*/ 571500 h 5581650"/>
              <a:gd name="connsiteX111" fmla="*/ 209550 w 4632429"/>
              <a:gd name="connsiteY111" fmla="*/ 381000 h 5581650"/>
              <a:gd name="connsiteX112" fmla="*/ 438150 w 4632429"/>
              <a:gd name="connsiteY112" fmla="*/ 361950 h 5581650"/>
              <a:gd name="connsiteX113" fmla="*/ 533400 w 4632429"/>
              <a:gd name="connsiteY113" fmla="*/ 476250 h 5581650"/>
              <a:gd name="connsiteX114" fmla="*/ 590550 w 4632429"/>
              <a:gd name="connsiteY114" fmla="*/ 495300 h 5581650"/>
              <a:gd name="connsiteX115" fmla="*/ 647700 w 4632429"/>
              <a:gd name="connsiteY115" fmla="*/ 476250 h 5581650"/>
              <a:gd name="connsiteX116" fmla="*/ 742950 w 4632429"/>
              <a:gd name="connsiteY116" fmla="*/ 41910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32429" h="5581650">
                <a:moveTo>
                  <a:pt x="742950" y="419100"/>
                </a:moveTo>
                <a:lnTo>
                  <a:pt x="742950" y="419100"/>
                </a:lnTo>
                <a:cubicBezTo>
                  <a:pt x="749300" y="361950"/>
                  <a:pt x="738206" y="299998"/>
                  <a:pt x="762000" y="247650"/>
                </a:cubicBezTo>
                <a:cubicBezTo>
                  <a:pt x="773751" y="221797"/>
                  <a:pt x="811833" y="220097"/>
                  <a:pt x="838200" y="209550"/>
                </a:cubicBezTo>
                <a:cubicBezTo>
                  <a:pt x="875488" y="194635"/>
                  <a:pt x="916579" y="189411"/>
                  <a:pt x="952500" y="171450"/>
                </a:cubicBezTo>
                <a:cubicBezTo>
                  <a:pt x="977900" y="158750"/>
                  <a:pt x="1004044" y="147439"/>
                  <a:pt x="1028700" y="133350"/>
                </a:cubicBezTo>
                <a:cubicBezTo>
                  <a:pt x="1048579" y="121991"/>
                  <a:pt x="1065372" y="105489"/>
                  <a:pt x="1085850" y="95250"/>
                </a:cubicBezTo>
                <a:cubicBezTo>
                  <a:pt x="1103811" y="86270"/>
                  <a:pt x="1123950" y="82550"/>
                  <a:pt x="1143000" y="76200"/>
                </a:cubicBezTo>
                <a:cubicBezTo>
                  <a:pt x="1168400" y="57150"/>
                  <a:pt x="1191633" y="34802"/>
                  <a:pt x="1219200" y="19050"/>
                </a:cubicBezTo>
                <a:cubicBezTo>
                  <a:pt x="1236635" y="9087"/>
                  <a:pt x="1256270" y="0"/>
                  <a:pt x="1276350" y="0"/>
                </a:cubicBezTo>
                <a:cubicBezTo>
                  <a:pt x="1428882" y="0"/>
                  <a:pt x="1581150" y="12700"/>
                  <a:pt x="1733550" y="19050"/>
                </a:cubicBezTo>
                <a:cubicBezTo>
                  <a:pt x="1873701" y="47080"/>
                  <a:pt x="1801859" y="20139"/>
                  <a:pt x="1943100" y="114300"/>
                </a:cubicBezTo>
                <a:lnTo>
                  <a:pt x="1943100" y="114300"/>
                </a:lnTo>
                <a:lnTo>
                  <a:pt x="2114550" y="171450"/>
                </a:lnTo>
                <a:cubicBezTo>
                  <a:pt x="2141491" y="180430"/>
                  <a:pt x="2164160" y="199579"/>
                  <a:pt x="2190750" y="209550"/>
                </a:cubicBezTo>
                <a:cubicBezTo>
                  <a:pt x="2215265" y="218743"/>
                  <a:pt x="2241776" y="221407"/>
                  <a:pt x="2266950" y="228600"/>
                </a:cubicBezTo>
                <a:cubicBezTo>
                  <a:pt x="2286258" y="234117"/>
                  <a:pt x="2305050" y="241300"/>
                  <a:pt x="2324100" y="247650"/>
                </a:cubicBezTo>
                <a:cubicBezTo>
                  <a:pt x="2336800" y="266700"/>
                  <a:pt x="2346011" y="288611"/>
                  <a:pt x="2362200" y="304800"/>
                </a:cubicBezTo>
                <a:cubicBezTo>
                  <a:pt x="2378389" y="320989"/>
                  <a:pt x="2404693" y="325311"/>
                  <a:pt x="2419350" y="342900"/>
                </a:cubicBezTo>
                <a:cubicBezTo>
                  <a:pt x="2437530" y="364716"/>
                  <a:pt x="2443361" y="394444"/>
                  <a:pt x="2457450" y="419100"/>
                </a:cubicBezTo>
                <a:cubicBezTo>
                  <a:pt x="2468809" y="438979"/>
                  <a:pt x="2482850" y="457200"/>
                  <a:pt x="2495550" y="476250"/>
                </a:cubicBezTo>
                <a:cubicBezTo>
                  <a:pt x="2501900" y="596900"/>
                  <a:pt x="2503662" y="717879"/>
                  <a:pt x="2514600" y="838200"/>
                </a:cubicBezTo>
                <a:cubicBezTo>
                  <a:pt x="2516418" y="858198"/>
                  <a:pt x="2524670" y="877389"/>
                  <a:pt x="2533650" y="895350"/>
                </a:cubicBezTo>
                <a:cubicBezTo>
                  <a:pt x="2576830" y="981710"/>
                  <a:pt x="2560320" y="929640"/>
                  <a:pt x="2628900" y="990600"/>
                </a:cubicBezTo>
                <a:cubicBezTo>
                  <a:pt x="2669172" y="1026397"/>
                  <a:pt x="2713312" y="1060068"/>
                  <a:pt x="2743200" y="1104900"/>
                </a:cubicBezTo>
                <a:cubicBezTo>
                  <a:pt x="2755900" y="1123950"/>
                  <a:pt x="2764070" y="1146973"/>
                  <a:pt x="2781300" y="1162050"/>
                </a:cubicBezTo>
                <a:cubicBezTo>
                  <a:pt x="2815761" y="1192203"/>
                  <a:pt x="2858968" y="1210776"/>
                  <a:pt x="2895600" y="1238250"/>
                </a:cubicBezTo>
                <a:cubicBezTo>
                  <a:pt x="2947741" y="1277356"/>
                  <a:pt x="2985241" y="1312580"/>
                  <a:pt x="3048000" y="1333500"/>
                </a:cubicBezTo>
                <a:cubicBezTo>
                  <a:pt x="3078717" y="1343739"/>
                  <a:pt x="3111500" y="1346200"/>
                  <a:pt x="3143250" y="1352550"/>
                </a:cubicBezTo>
                <a:cubicBezTo>
                  <a:pt x="3219450" y="1346200"/>
                  <a:pt x="3296057" y="1343606"/>
                  <a:pt x="3371850" y="1333500"/>
                </a:cubicBezTo>
                <a:cubicBezTo>
                  <a:pt x="3391754" y="1330846"/>
                  <a:pt x="3408920" y="1314450"/>
                  <a:pt x="3429000" y="1314450"/>
                </a:cubicBezTo>
                <a:cubicBezTo>
                  <a:pt x="3486502" y="1314450"/>
                  <a:pt x="3543453" y="1325900"/>
                  <a:pt x="3600450" y="1333500"/>
                </a:cubicBezTo>
                <a:cubicBezTo>
                  <a:pt x="3673569" y="1343249"/>
                  <a:pt x="3738168" y="1357234"/>
                  <a:pt x="3810000" y="1371600"/>
                </a:cubicBezTo>
                <a:cubicBezTo>
                  <a:pt x="3905250" y="1435100"/>
                  <a:pt x="3854450" y="1390650"/>
                  <a:pt x="3943350" y="1524000"/>
                </a:cubicBezTo>
                <a:lnTo>
                  <a:pt x="3981450" y="1581150"/>
                </a:lnTo>
                <a:cubicBezTo>
                  <a:pt x="3994150" y="1600200"/>
                  <a:pt x="4000500" y="1625600"/>
                  <a:pt x="4019550" y="1638300"/>
                </a:cubicBezTo>
                <a:lnTo>
                  <a:pt x="4133850" y="1714500"/>
                </a:lnTo>
                <a:cubicBezTo>
                  <a:pt x="4276548" y="1809632"/>
                  <a:pt x="4112261" y="1745404"/>
                  <a:pt x="4248150" y="1790700"/>
                </a:cubicBezTo>
                <a:cubicBezTo>
                  <a:pt x="4267200" y="1803400"/>
                  <a:pt x="4289111" y="1812611"/>
                  <a:pt x="4305300" y="1828800"/>
                </a:cubicBezTo>
                <a:cubicBezTo>
                  <a:pt x="4321489" y="1844989"/>
                  <a:pt x="4330092" y="1867319"/>
                  <a:pt x="4343400" y="1885950"/>
                </a:cubicBezTo>
                <a:cubicBezTo>
                  <a:pt x="4361854" y="1911786"/>
                  <a:pt x="4381500" y="1936750"/>
                  <a:pt x="4400550" y="1962150"/>
                </a:cubicBezTo>
                <a:cubicBezTo>
                  <a:pt x="4413250" y="2000250"/>
                  <a:pt x="4436539" y="2036345"/>
                  <a:pt x="4438650" y="2076450"/>
                </a:cubicBezTo>
                <a:cubicBezTo>
                  <a:pt x="4445000" y="2197100"/>
                  <a:pt x="4446762" y="2318079"/>
                  <a:pt x="4457700" y="2438400"/>
                </a:cubicBezTo>
                <a:cubicBezTo>
                  <a:pt x="4459518" y="2458398"/>
                  <a:pt x="4465611" y="2478842"/>
                  <a:pt x="4476750" y="2495550"/>
                </a:cubicBezTo>
                <a:cubicBezTo>
                  <a:pt x="4491694" y="2517966"/>
                  <a:pt x="4514850" y="2533650"/>
                  <a:pt x="4533900" y="2552700"/>
                </a:cubicBezTo>
                <a:cubicBezTo>
                  <a:pt x="4565650" y="2654300"/>
                  <a:pt x="4650026" y="2753122"/>
                  <a:pt x="4629150" y="2857500"/>
                </a:cubicBezTo>
                <a:cubicBezTo>
                  <a:pt x="4622800" y="2889250"/>
                  <a:pt x="4626164" y="2924637"/>
                  <a:pt x="4610100" y="2952750"/>
                </a:cubicBezTo>
                <a:cubicBezTo>
                  <a:pt x="4597345" y="2975070"/>
                  <a:pt x="4489055" y="3019722"/>
                  <a:pt x="4476750" y="3028950"/>
                </a:cubicBezTo>
                <a:cubicBezTo>
                  <a:pt x="4448013" y="3050503"/>
                  <a:pt x="4422103" y="3076413"/>
                  <a:pt x="4400550" y="3105150"/>
                </a:cubicBezTo>
                <a:cubicBezTo>
                  <a:pt x="4383511" y="3127868"/>
                  <a:pt x="4373637" y="3155248"/>
                  <a:pt x="4362450" y="3181350"/>
                </a:cubicBezTo>
                <a:cubicBezTo>
                  <a:pt x="4340483" y="3232606"/>
                  <a:pt x="4335531" y="3277843"/>
                  <a:pt x="4324350" y="3333750"/>
                </a:cubicBezTo>
                <a:cubicBezTo>
                  <a:pt x="4318000" y="3467100"/>
                  <a:pt x="4316387" y="3600760"/>
                  <a:pt x="4305300" y="3733800"/>
                </a:cubicBezTo>
                <a:cubicBezTo>
                  <a:pt x="4301263" y="3782243"/>
                  <a:pt x="4277585" y="3814504"/>
                  <a:pt x="4229100" y="3829050"/>
                </a:cubicBezTo>
                <a:cubicBezTo>
                  <a:pt x="4186092" y="3841952"/>
                  <a:pt x="4140200" y="3841750"/>
                  <a:pt x="4095750" y="3848100"/>
                </a:cubicBezTo>
                <a:cubicBezTo>
                  <a:pt x="4091878" y="3894564"/>
                  <a:pt x="4084130" y="4092510"/>
                  <a:pt x="4057650" y="4171950"/>
                </a:cubicBezTo>
                <a:cubicBezTo>
                  <a:pt x="4048670" y="4198891"/>
                  <a:pt x="4030737" y="4222048"/>
                  <a:pt x="4019550" y="4248150"/>
                </a:cubicBezTo>
                <a:cubicBezTo>
                  <a:pt x="3971503" y="4360259"/>
                  <a:pt x="4042708" y="4251513"/>
                  <a:pt x="3943350" y="4400550"/>
                </a:cubicBezTo>
                <a:cubicBezTo>
                  <a:pt x="3925738" y="4426968"/>
                  <a:pt x="3903027" y="4449826"/>
                  <a:pt x="3886200" y="4476750"/>
                </a:cubicBezTo>
                <a:cubicBezTo>
                  <a:pt x="3871149" y="4500832"/>
                  <a:pt x="3858071" y="4526360"/>
                  <a:pt x="3848100" y="4552950"/>
                </a:cubicBezTo>
                <a:cubicBezTo>
                  <a:pt x="3821868" y="4622903"/>
                  <a:pt x="3844998" y="4632252"/>
                  <a:pt x="3790950" y="4686300"/>
                </a:cubicBezTo>
                <a:cubicBezTo>
                  <a:pt x="3674497" y="4802753"/>
                  <a:pt x="3532875" y="4867815"/>
                  <a:pt x="3390900" y="4953000"/>
                </a:cubicBezTo>
                <a:cubicBezTo>
                  <a:pt x="3349432" y="4977881"/>
                  <a:pt x="3300805" y="4988523"/>
                  <a:pt x="3257550" y="5010150"/>
                </a:cubicBezTo>
                <a:cubicBezTo>
                  <a:pt x="3224432" y="5026709"/>
                  <a:pt x="3195418" y="5050741"/>
                  <a:pt x="3162300" y="5067300"/>
                </a:cubicBezTo>
                <a:cubicBezTo>
                  <a:pt x="3131714" y="5082593"/>
                  <a:pt x="3097636" y="5090107"/>
                  <a:pt x="3067050" y="5105400"/>
                </a:cubicBezTo>
                <a:cubicBezTo>
                  <a:pt x="3046572" y="5115639"/>
                  <a:pt x="3029779" y="5132141"/>
                  <a:pt x="3009900" y="5143500"/>
                </a:cubicBezTo>
                <a:cubicBezTo>
                  <a:pt x="2985244" y="5157589"/>
                  <a:pt x="2959100" y="5168900"/>
                  <a:pt x="2933700" y="5181600"/>
                </a:cubicBezTo>
                <a:cubicBezTo>
                  <a:pt x="2921000" y="5200650"/>
                  <a:pt x="2912377" y="5223171"/>
                  <a:pt x="2895600" y="5238750"/>
                </a:cubicBezTo>
                <a:cubicBezTo>
                  <a:pt x="2679551" y="5439367"/>
                  <a:pt x="2727498" y="5383092"/>
                  <a:pt x="2552700" y="5505450"/>
                </a:cubicBezTo>
                <a:cubicBezTo>
                  <a:pt x="2526689" y="5523657"/>
                  <a:pt x="2505514" y="5549705"/>
                  <a:pt x="2476500" y="5562600"/>
                </a:cubicBezTo>
                <a:cubicBezTo>
                  <a:pt x="2446912" y="5575750"/>
                  <a:pt x="2413000" y="5575300"/>
                  <a:pt x="2381250" y="5581650"/>
                </a:cubicBezTo>
                <a:cubicBezTo>
                  <a:pt x="2311400" y="5562600"/>
                  <a:pt x="2225071" y="5573423"/>
                  <a:pt x="2171700" y="5524500"/>
                </a:cubicBezTo>
                <a:cubicBezTo>
                  <a:pt x="2133961" y="5489906"/>
                  <a:pt x="2159416" y="5422846"/>
                  <a:pt x="2152650" y="5372100"/>
                </a:cubicBezTo>
                <a:cubicBezTo>
                  <a:pt x="2146716" y="5327593"/>
                  <a:pt x="2146502" y="5281758"/>
                  <a:pt x="2133600" y="5238750"/>
                </a:cubicBezTo>
                <a:cubicBezTo>
                  <a:pt x="2127021" y="5216820"/>
                  <a:pt x="2116758" y="5190103"/>
                  <a:pt x="2095500" y="5181600"/>
                </a:cubicBezTo>
                <a:cubicBezTo>
                  <a:pt x="2047966" y="5162587"/>
                  <a:pt x="1993846" y="5169316"/>
                  <a:pt x="1943100" y="5162550"/>
                </a:cubicBezTo>
                <a:lnTo>
                  <a:pt x="1809750" y="5143500"/>
                </a:lnTo>
                <a:cubicBezTo>
                  <a:pt x="1765246" y="5128665"/>
                  <a:pt x="1672718" y="5094576"/>
                  <a:pt x="1619250" y="5086350"/>
                </a:cubicBezTo>
                <a:cubicBezTo>
                  <a:pt x="1562417" y="5077606"/>
                  <a:pt x="1504950" y="5073650"/>
                  <a:pt x="1447800" y="5067300"/>
                </a:cubicBezTo>
                <a:cubicBezTo>
                  <a:pt x="1416050" y="5048250"/>
                  <a:pt x="1385668" y="5026709"/>
                  <a:pt x="1352550" y="5010150"/>
                </a:cubicBezTo>
                <a:cubicBezTo>
                  <a:pt x="1334589" y="5001170"/>
                  <a:pt x="1312835" y="5001063"/>
                  <a:pt x="1295400" y="4991100"/>
                </a:cubicBezTo>
                <a:cubicBezTo>
                  <a:pt x="1267833" y="4975348"/>
                  <a:pt x="1248104" y="4947088"/>
                  <a:pt x="1219200" y="4933950"/>
                </a:cubicBezTo>
                <a:cubicBezTo>
                  <a:pt x="1177115" y="4914820"/>
                  <a:pt x="1129706" y="4910469"/>
                  <a:pt x="1085850" y="4895850"/>
                </a:cubicBezTo>
                <a:cubicBezTo>
                  <a:pt x="870644" y="4824115"/>
                  <a:pt x="1097006" y="4884352"/>
                  <a:pt x="914400" y="4838700"/>
                </a:cubicBezTo>
                <a:cubicBezTo>
                  <a:pt x="853061" y="4792696"/>
                  <a:pt x="811325" y="4767007"/>
                  <a:pt x="762000" y="4705350"/>
                </a:cubicBezTo>
                <a:cubicBezTo>
                  <a:pt x="733395" y="4669594"/>
                  <a:pt x="685800" y="4591050"/>
                  <a:pt x="685800" y="4591050"/>
                </a:cubicBezTo>
                <a:cubicBezTo>
                  <a:pt x="670788" y="4531002"/>
                  <a:pt x="668197" y="4512359"/>
                  <a:pt x="647700" y="4457700"/>
                </a:cubicBezTo>
                <a:cubicBezTo>
                  <a:pt x="635693" y="4425681"/>
                  <a:pt x="621607" y="4394469"/>
                  <a:pt x="609600" y="4362450"/>
                </a:cubicBezTo>
                <a:cubicBezTo>
                  <a:pt x="567555" y="4250329"/>
                  <a:pt x="619351" y="4362901"/>
                  <a:pt x="552450" y="4229100"/>
                </a:cubicBezTo>
                <a:cubicBezTo>
                  <a:pt x="546100" y="4197350"/>
                  <a:pt x="547880" y="4162810"/>
                  <a:pt x="533400" y="4133850"/>
                </a:cubicBezTo>
                <a:cubicBezTo>
                  <a:pt x="487282" y="4041615"/>
                  <a:pt x="443608" y="4030445"/>
                  <a:pt x="361950" y="3981450"/>
                </a:cubicBezTo>
                <a:cubicBezTo>
                  <a:pt x="328083" y="3930650"/>
                  <a:pt x="317473" y="3906640"/>
                  <a:pt x="266700" y="3867150"/>
                </a:cubicBezTo>
                <a:cubicBezTo>
                  <a:pt x="230555" y="3839037"/>
                  <a:pt x="196823" y="3802056"/>
                  <a:pt x="152400" y="3790950"/>
                </a:cubicBezTo>
                <a:lnTo>
                  <a:pt x="76200" y="3771900"/>
                </a:lnTo>
                <a:cubicBezTo>
                  <a:pt x="57150" y="3746500"/>
                  <a:pt x="31945" y="3724714"/>
                  <a:pt x="19050" y="3695700"/>
                </a:cubicBezTo>
                <a:cubicBezTo>
                  <a:pt x="5900" y="3666112"/>
                  <a:pt x="0" y="3632829"/>
                  <a:pt x="0" y="3600450"/>
                </a:cubicBezTo>
                <a:cubicBezTo>
                  <a:pt x="0" y="3530312"/>
                  <a:pt x="4354" y="3459481"/>
                  <a:pt x="19050" y="3390900"/>
                </a:cubicBezTo>
                <a:cubicBezTo>
                  <a:pt x="23847" y="3368513"/>
                  <a:pt x="37928" y="3346188"/>
                  <a:pt x="57150" y="3333750"/>
                </a:cubicBezTo>
                <a:cubicBezTo>
                  <a:pt x="363455" y="3135553"/>
                  <a:pt x="672773" y="2941389"/>
                  <a:pt x="990600" y="2762250"/>
                </a:cubicBezTo>
                <a:cubicBezTo>
                  <a:pt x="1024249" y="2743284"/>
                  <a:pt x="1066800" y="2749550"/>
                  <a:pt x="1104900" y="2743200"/>
                </a:cubicBezTo>
                <a:cubicBezTo>
                  <a:pt x="1065773" y="2625818"/>
                  <a:pt x="1110524" y="2751091"/>
                  <a:pt x="1047750" y="2609850"/>
                </a:cubicBezTo>
                <a:cubicBezTo>
                  <a:pt x="1033862" y="2578601"/>
                  <a:pt x="1022350" y="2546350"/>
                  <a:pt x="1009650" y="2514600"/>
                </a:cubicBezTo>
                <a:cubicBezTo>
                  <a:pt x="1003300" y="2451100"/>
                  <a:pt x="1004950" y="2386282"/>
                  <a:pt x="990600" y="2324100"/>
                </a:cubicBezTo>
                <a:cubicBezTo>
                  <a:pt x="985452" y="2301791"/>
                  <a:pt x="968689" y="2283139"/>
                  <a:pt x="952500" y="2266950"/>
                </a:cubicBezTo>
                <a:cubicBezTo>
                  <a:pt x="871975" y="2186425"/>
                  <a:pt x="753590" y="2217945"/>
                  <a:pt x="647700" y="2209800"/>
                </a:cubicBezTo>
                <a:cubicBezTo>
                  <a:pt x="641350" y="2133600"/>
                  <a:pt x="662846" y="2049592"/>
                  <a:pt x="628650" y="1981200"/>
                </a:cubicBezTo>
                <a:cubicBezTo>
                  <a:pt x="610689" y="1945279"/>
                  <a:pt x="552450" y="1955800"/>
                  <a:pt x="514350" y="1943100"/>
                </a:cubicBezTo>
                <a:cubicBezTo>
                  <a:pt x="483296" y="1932749"/>
                  <a:pt x="408871" y="1890126"/>
                  <a:pt x="381000" y="1866900"/>
                </a:cubicBezTo>
                <a:cubicBezTo>
                  <a:pt x="360304" y="1849653"/>
                  <a:pt x="342900" y="1828800"/>
                  <a:pt x="323850" y="1809750"/>
                </a:cubicBezTo>
                <a:cubicBezTo>
                  <a:pt x="304800" y="1460500"/>
                  <a:pt x="296236" y="1110520"/>
                  <a:pt x="266700" y="762000"/>
                </a:cubicBezTo>
                <a:cubicBezTo>
                  <a:pt x="264302" y="733703"/>
                  <a:pt x="239147" y="712167"/>
                  <a:pt x="228600" y="685800"/>
                </a:cubicBezTo>
                <a:cubicBezTo>
                  <a:pt x="213685" y="648512"/>
                  <a:pt x="190500" y="571500"/>
                  <a:pt x="190500" y="571500"/>
                </a:cubicBezTo>
                <a:cubicBezTo>
                  <a:pt x="196850" y="508000"/>
                  <a:pt x="185005" y="439908"/>
                  <a:pt x="209550" y="381000"/>
                </a:cubicBezTo>
                <a:cubicBezTo>
                  <a:pt x="239746" y="308530"/>
                  <a:pt x="423057" y="360063"/>
                  <a:pt x="438150" y="361950"/>
                </a:cubicBezTo>
                <a:cubicBezTo>
                  <a:pt x="466263" y="404120"/>
                  <a:pt x="489396" y="446914"/>
                  <a:pt x="533400" y="476250"/>
                </a:cubicBezTo>
                <a:cubicBezTo>
                  <a:pt x="550108" y="487389"/>
                  <a:pt x="571500" y="488950"/>
                  <a:pt x="590550" y="495300"/>
                </a:cubicBezTo>
                <a:cubicBezTo>
                  <a:pt x="609600" y="488950"/>
                  <a:pt x="629739" y="485230"/>
                  <a:pt x="647700" y="476250"/>
                </a:cubicBezTo>
                <a:cubicBezTo>
                  <a:pt x="668178" y="466011"/>
                  <a:pt x="727075" y="428625"/>
                  <a:pt x="742950" y="419100"/>
                </a:cubicBezTo>
                <a:close/>
              </a:path>
            </a:pathLst>
          </a:custGeom>
          <a:solidFill>
            <a:srgbClr val="B4F27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9" name="Organigramme : Connecteur 85"/>
          <p:cNvSpPr/>
          <p:nvPr/>
        </p:nvSpPr>
        <p:spPr>
          <a:xfrm flipV="1">
            <a:off x="6027410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0" name="Organigramme : Connecteur 81"/>
          <p:cNvSpPr/>
          <p:nvPr/>
        </p:nvSpPr>
        <p:spPr>
          <a:xfrm flipV="1">
            <a:off x="6387450" y="2439251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1" name="Organigramme : Connecteur 82"/>
          <p:cNvSpPr/>
          <p:nvPr/>
        </p:nvSpPr>
        <p:spPr>
          <a:xfrm flipV="1">
            <a:off x="7683594" y="3375355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2" name="Organigramme : Connecteur 83"/>
          <p:cNvSpPr/>
          <p:nvPr/>
        </p:nvSpPr>
        <p:spPr>
          <a:xfrm flipV="1">
            <a:off x="8172400" y="395141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3" name="Organigramme : Connecteur 93"/>
          <p:cNvSpPr/>
          <p:nvPr/>
        </p:nvSpPr>
        <p:spPr>
          <a:xfrm flipV="1">
            <a:off x="5337470" y="489339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4" name="Organigramme : Connecteur 94"/>
          <p:cNvSpPr/>
          <p:nvPr/>
        </p:nvSpPr>
        <p:spPr>
          <a:xfrm flipV="1">
            <a:off x="7380320" y="416745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5" name="Organigramme : Connecteur 95"/>
          <p:cNvSpPr/>
          <p:nvPr/>
        </p:nvSpPr>
        <p:spPr>
          <a:xfrm flipV="1">
            <a:off x="6444224" y="560761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6" name="Organigramme : Connecteur 96"/>
          <p:cNvSpPr/>
          <p:nvPr/>
        </p:nvSpPr>
        <p:spPr>
          <a:xfrm flipV="1">
            <a:off x="7539578" y="560760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Organigramme : Connecteur 97"/>
          <p:cNvSpPr/>
          <p:nvPr/>
        </p:nvSpPr>
        <p:spPr>
          <a:xfrm flipV="1">
            <a:off x="5263701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58" name="Organigramme : Connecteur 98"/>
          <p:cNvSpPr/>
          <p:nvPr/>
        </p:nvSpPr>
        <p:spPr>
          <a:xfrm flipV="1">
            <a:off x="6657866" y="4087080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Organigramme : Connecteur 38"/>
          <p:cNvSpPr/>
          <p:nvPr/>
        </p:nvSpPr>
        <p:spPr>
          <a:xfrm flipV="1">
            <a:off x="6084184" y="474350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Organigramme : Connecteur 39"/>
          <p:cNvSpPr/>
          <p:nvPr/>
        </p:nvSpPr>
        <p:spPr>
          <a:xfrm flipV="1">
            <a:off x="7308320" y="524757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Organigramme : Connecteur 44"/>
          <p:cNvSpPr/>
          <p:nvPr/>
        </p:nvSpPr>
        <p:spPr>
          <a:xfrm flipV="1">
            <a:off x="6179810" y="351938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62" name="Groupe 48"/>
          <p:cNvGrpSpPr/>
          <p:nvPr/>
        </p:nvGrpSpPr>
        <p:grpSpPr>
          <a:xfrm>
            <a:off x="6444208" y="1988840"/>
            <a:ext cx="2500987" cy="3660261"/>
            <a:chOff x="7183609" y="1137429"/>
            <a:chExt cx="2500987" cy="3660261"/>
          </a:xfrm>
        </p:grpSpPr>
        <p:pic>
          <p:nvPicPr>
            <p:cNvPr id="63" name="Image 49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407745" y="2032783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Image 50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350979" y="4275271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5" name="Image 5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7183609" y="1137429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Image 5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8911801" y="2577589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roupe 53"/>
          <p:cNvGrpSpPr/>
          <p:nvPr/>
        </p:nvGrpSpPr>
        <p:grpSpPr>
          <a:xfrm>
            <a:off x="6773843" y="4435297"/>
            <a:ext cx="772795" cy="567072"/>
            <a:chOff x="6031673" y="1982440"/>
            <a:chExt cx="772795" cy="567072"/>
          </a:xfrm>
        </p:grpSpPr>
        <p:pic>
          <p:nvPicPr>
            <p:cNvPr id="68" name="Image 54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6"/>
            <a:stretch/>
          </p:blipFill>
          <p:spPr bwMode="auto">
            <a:xfrm>
              <a:off x="6031673" y="2027093"/>
              <a:ext cx="772795" cy="5224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Multiplier 55"/>
            <p:cNvSpPr/>
            <p:nvPr/>
          </p:nvSpPr>
          <p:spPr>
            <a:xfrm>
              <a:off x="6098186" y="1982440"/>
              <a:ext cx="631740" cy="510456"/>
            </a:xfrm>
            <a:prstGeom prst="mathMultiply">
              <a:avLst>
                <a:gd name="adj1" fmla="val 819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cxnSp>
        <p:nvCxnSpPr>
          <p:cNvPr id="70" name="Connecteur droit avec flèche 57"/>
          <p:cNvCxnSpPr/>
          <p:nvPr/>
        </p:nvCxnSpPr>
        <p:spPr>
          <a:xfrm>
            <a:off x="6323810" y="4815507"/>
            <a:ext cx="336422" cy="184258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58"/>
          <p:cNvCxnSpPr/>
          <p:nvPr/>
        </p:nvCxnSpPr>
        <p:spPr>
          <a:xfrm flipV="1">
            <a:off x="6583090" y="5175554"/>
            <a:ext cx="134112" cy="33262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59"/>
          <p:cNvCxnSpPr/>
          <p:nvPr/>
        </p:nvCxnSpPr>
        <p:spPr>
          <a:xfrm flipH="1">
            <a:off x="6958531" y="4095419"/>
            <a:ext cx="1111461" cy="86997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60"/>
          <p:cNvCxnSpPr/>
          <p:nvPr/>
        </p:nvCxnSpPr>
        <p:spPr>
          <a:xfrm flipH="1" flipV="1">
            <a:off x="6958531" y="5126683"/>
            <a:ext cx="301068" cy="120896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droit avec flèche 61"/>
          <p:cNvCxnSpPr/>
          <p:nvPr/>
        </p:nvCxnSpPr>
        <p:spPr>
          <a:xfrm>
            <a:off x="6251810" y="3690209"/>
            <a:ext cx="557571" cy="125554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avec flèche 87"/>
          <p:cNvCxnSpPr/>
          <p:nvPr/>
        </p:nvCxnSpPr>
        <p:spPr>
          <a:xfrm>
            <a:off x="6179810" y="3145403"/>
            <a:ext cx="594033" cy="1800350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avec flèche 88"/>
          <p:cNvCxnSpPr/>
          <p:nvPr/>
        </p:nvCxnSpPr>
        <p:spPr>
          <a:xfrm flipH="1">
            <a:off x="6840356" y="4334681"/>
            <a:ext cx="539964" cy="630712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Étoile à 5 branches 69"/>
          <p:cNvSpPr/>
          <p:nvPr/>
        </p:nvSpPr>
        <p:spPr>
          <a:xfrm>
            <a:off x="6660232" y="4891121"/>
            <a:ext cx="298299" cy="28443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85" name="Straight Connector 84"/>
          <p:cNvCxnSpPr/>
          <p:nvPr/>
        </p:nvCxnSpPr>
        <p:spPr>
          <a:xfrm>
            <a:off x="539552" y="1268760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2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Regional Frequency analysis (RFA)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640" y="1776161"/>
            <a:ext cx="51010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Delineation of Homogeneous Regions</a:t>
            </a:r>
          </a:p>
        </p:txBody>
      </p:sp>
      <p:sp>
        <p:nvSpPr>
          <p:cNvPr id="17" name="ZoneTexte 37"/>
          <p:cNvSpPr txBox="1"/>
          <p:nvPr/>
        </p:nvSpPr>
        <p:spPr>
          <a:xfrm>
            <a:off x="562042" y="2954268"/>
            <a:ext cx="458602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Homogeneous region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similar physiographic and meteorological attributes to the target site</a:t>
            </a:r>
            <a:endParaRPr lang="fr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  <p:grpSp>
        <p:nvGrpSpPr>
          <p:cNvPr id="39" name="Groupe 61"/>
          <p:cNvGrpSpPr/>
          <p:nvPr/>
        </p:nvGrpSpPr>
        <p:grpSpPr>
          <a:xfrm>
            <a:off x="3026413" y="5373216"/>
            <a:ext cx="2625707" cy="864096"/>
            <a:chOff x="2807804" y="5589240"/>
            <a:chExt cx="2625707" cy="864096"/>
          </a:xfrm>
        </p:grpSpPr>
        <p:grpSp>
          <p:nvGrpSpPr>
            <p:cNvPr id="40" name="Groupe 62"/>
            <p:cNvGrpSpPr/>
            <p:nvPr/>
          </p:nvGrpSpPr>
          <p:grpSpPr>
            <a:xfrm>
              <a:off x="2890384" y="6114782"/>
              <a:ext cx="1683092" cy="338554"/>
              <a:chOff x="5690618" y="5830575"/>
              <a:chExt cx="1683092" cy="338554"/>
            </a:xfrm>
          </p:grpSpPr>
          <p:sp>
            <p:nvSpPr>
              <p:cNvPr id="44" name="Étoile à 5 branches 67"/>
              <p:cNvSpPr/>
              <p:nvPr/>
            </p:nvSpPr>
            <p:spPr>
              <a:xfrm>
                <a:off x="5690618" y="5835217"/>
                <a:ext cx="216000" cy="2160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906642" y="5830575"/>
                <a:ext cx="1467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fr-FR" sz="1600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Ungauged site</a:t>
                </a:r>
                <a:endParaRPr lang="fr-CA" sz="1600" b="1" dirty="0"/>
              </a:p>
            </p:txBody>
          </p:sp>
        </p:grpSp>
        <p:sp>
          <p:nvSpPr>
            <p:cNvPr id="41" name="Organigramme : Connecteur 63"/>
            <p:cNvSpPr/>
            <p:nvPr/>
          </p:nvSpPr>
          <p:spPr>
            <a:xfrm>
              <a:off x="2915832" y="5786985"/>
              <a:ext cx="144000" cy="144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06384" y="5716536"/>
              <a:ext cx="2327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1600" dirty="0" err="1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Gauged</a:t>
              </a:r>
              <a:r>
                <a:rPr lang="fr-FR" altLang="fr-FR" sz="16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sites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07804" y="5589240"/>
              <a:ext cx="1943422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7" name="Forme libre 56"/>
          <p:cNvSpPr/>
          <p:nvPr/>
        </p:nvSpPr>
        <p:spPr>
          <a:xfrm>
            <a:off x="4788024" y="1988840"/>
            <a:ext cx="3883684" cy="4612349"/>
          </a:xfrm>
          <a:custGeom>
            <a:avLst/>
            <a:gdLst>
              <a:gd name="connsiteX0" fmla="*/ 742950 w 4632429"/>
              <a:gd name="connsiteY0" fmla="*/ 419100 h 5581650"/>
              <a:gd name="connsiteX1" fmla="*/ 742950 w 4632429"/>
              <a:gd name="connsiteY1" fmla="*/ 419100 h 5581650"/>
              <a:gd name="connsiteX2" fmla="*/ 762000 w 4632429"/>
              <a:gd name="connsiteY2" fmla="*/ 247650 h 5581650"/>
              <a:gd name="connsiteX3" fmla="*/ 838200 w 4632429"/>
              <a:gd name="connsiteY3" fmla="*/ 209550 h 5581650"/>
              <a:gd name="connsiteX4" fmla="*/ 952500 w 4632429"/>
              <a:gd name="connsiteY4" fmla="*/ 171450 h 5581650"/>
              <a:gd name="connsiteX5" fmla="*/ 1028700 w 4632429"/>
              <a:gd name="connsiteY5" fmla="*/ 133350 h 5581650"/>
              <a:gd name="connsiteX6" fmla="*/ 1085850 w 4632429"/>
              <a:gd name="connsiteY6" fmla="*/ 95250 h 5581650"/>
              <a:gd name="connsiteX7" fmla="*/ 1143000 w 4632429"/>
              <a:gd name="connsiteY7" fmla="*/ 76200 h 5581650"/>
              <a:gd name="connsiteX8" fmla="*/ 1219200 w 4632429"/>
              <a:gd name="connsiteY8" fmla="*/ 19050 h 5581650"/>
              <a:gd name="connsiteX9" fmla="*/ 1276350 w 4632429"/>
              <a:gd name="connsiteY9" fmla="*/ 0 h 5581650"/>
              <a:gd name="connsiteX10" fmla="*/ 1733550 w 4632429"/>
              <a:gd name="connsiteY10" fmla="*/ 19050 h 5581650"/>
              <a:gd name="connsiteX11" fmla="*/ 1943100 w 4632429"/>
              <a:gd name="connsiteY11" fmla="*/ 114300 h 5581650"/>
              <a:gd name="connsiteX12" fmla="*/ 1943100 w 4632429"/>
              <a:gd name="connsiteY12" fmla="*/ 114300 h 5581650"/>
              <a:gd name="connsiteX13" fmla="*/ 2114550 w 4632429"/>
              <a:gd name="connsiteY13" fmla="*/ 171450 h 5581650"/>
              <a:gd name="connsiteX14" fmla="*/ 2190750 w 4632429"/>
              <a:gd name="connsiteY14" fmla="*/ 209550 h 5581650"/>
              <a:gd name="connsiteX15" fmla="*/ 2266950 w 4632429"/>
              <a:gd name="connsiteY15" fmla="*/ 228600 h 5581650"/>
              <a:gd name="connsiteX16" fmla="*/ 2324100 w 4632429"/>
              <a:gd name="connsiteY16" fmla="*/ 247650 h 5581650"/>
              <a:gd name="connsiteX17" fmla="*/ 2362200 w 4632429"/>
              <a:gd name="connsiteY17" fmla="*/ 304800 h 5581650"/>
              <a:gd name="connsiteX18" fmla="*/ 2419350 w 4632429"/>
              <a:gd name="connsiteY18" fmla="*/ 342900 h 5581650"/>
              <a:gd name="connsiteX19" fmla="*/ 2457450 w 4632429"/>
              <a:gd name="connsiteY19" fmla="*/ 419100 h 5581650"/>
              <a:gd name="connsiteX20" fmla="*/ 2495550 w 4632429"/>
              <a:gd name="connsiteY20" fmla="*/ 476250 h 5581650"/>
              <a:gd name="connsiteX21" fmla="*/ 2514600 w 4632429"/>
              <a:gd name="connsiteY21" fmla="*/ 838200 h 5581650"/>
              <a:gd name="connsiteX22" fmla="*/ 2533650 w 4632429"/>
              <a:gd name="connsiteY22" fmla="*/ 895350 h 5581650"/>
              <a:gd name="connsiteX23" fmla="*/ 2628900 w 4632429"/>
              <a:gd name="connsiteY23" fmla="*/ 990600 h 5581650"/>
              <a:gd name="connsiteX24" fmla="*/ 2743200 w 4632429"/>
              <a:gd name="connsiteY24" fmla="*/ 1104900 h 5581650"/>
              <a:gd name="connsiteX25" fmla="*/ 2781300 w 4632429"/>
              <a:gd name="connsiteY25" fmla="*/ 1162050 h 5581650"/>
              <a:gd name="connsiteX26" fmla="*/ 2895600 w 4632429"/>
              <a:gd name="connsiteY26" fmla="*/ 1238250 h 5581650"/>
              <a:gd name="connsiteX27" fmla="*/ 3048000 w 4632429"/>
              <a:gd name="connsiteY27" fmla="*/ 1333500 h 5581650"/>
              <a:gd name="connsiteX28" fmla="*/ 3143250 w 4632429"/>
              <a:gd name="connsiteY28" fmla="*/ 1352550 h 5581650"/>
              <a:gd name="connsiteX29" fmla="*/ 3371850 w 4632429"/>
              <a:gd name="connsiteY29" fmla="*/ 1333500 h 5581650"/>
              <a:gd name="connsiteX30" fmla="*/ 3429000 w 4632429"/>
              <a:gd name="connsiteY30" fmla="*/ 1314450 h 5581650"/>
              <a:gd name="connsiteX31" fmla="*/ 3600450 w 4632429"/>
              <a:gd name="connsiteY31" fmla="*/ 1333500 h 5581650"/>
              <a:gd name="connsiteX32" fmla="*/ 3810000 w 4632429"/>
              <a:gd name="connsiteY32" fmla="*/ 1371600 h 5581650"/>
              <a:gd name="connsiteX33" fmla="*/ 3943350 w 4632429"/>
              <a:gd name="connsiteY33" fmla="*/ 1524000 h 5581650"/>
              <a:gd name="connsiteX34" fmla="*/ 3981450 w 4632429"/>
              <a:gd name="connsiteY34" fmla="*/ 1581150 h 5581650"/>
              <a:gd name="connsiteX35" fmla="*/ 4019550 w 4632429"/>
              <a:gd name="connsiteY35" fmla="*/ 1638300 h 5581650"/>
              <a:gd name="connsiteX36" fmla="*/ 4133850 w 4632429"/>
              <a:gd name="connsiteY36" fmla="*/ 1714500 h 5581650"/>
              <a:gd name="connsiteX37" fmla="*/ 4248150 w 4632429"/>
              <a:gd name="connsiteY37" fmla="*/ 1790700 h 5581650"/>
              <a:gd name="connsiteX38" fmla="*/ 4305300 w 4632429"/>
              <a:gd name="connsiteY38" fmla="*/ 1828800 h 5581650"/>
              <a:gd name="connsiteX39" fmla="*/ 4343400 w 4632429"/>
              <a:gd name="connsiteY39" fmla="*/ 1885950 h 5581650"/>
              <a:gd name="connsiteX40" fmla="*/ 4400550 w 4632429"/>
              <a:gd name="connsiteY40" fmla="*/ 1962150 h 5581650"/>
              <a:gd name="connsiteX41" fmla="*/ 4438650 w 4632429"/>
              <a:gd name="connsiteY41" fmla="*/ 2076450 h 5581650"/>
              <a:gd name="connsiteX42" fmla="*/ 4457700 w 4632429"/>
              <a:gd name="connsiteY42" fmla="*/ 2438400 h 5581650"/>
              <a:gd name="connsiteX43" fmla="*/ 4476750 w 4632429"/>
              <a:gd name="connsiteY43" fmla="*/ 2495550 h 5581650"/>
              <a:gd name="connsiteX44" fmla="*/ 4533900 w 4632429"/>
              <a:gd name="connsiteY44" fmla="*/ 2552700 h 5581650"/>
              <a:gd name="connsiteX45" fmla="*/ 4629150 w 4632429"/>
              <a:gd name="connsiteY45" fmla="*/ 2857500 h 5581650"/>
              <a:gd name="connsiteX46" fmla="*/ 4610100 w 4632429"/>
              <a:gd name="connsiteY46" fmla="*/ 2952750 h 5581650"/>
              <a:gd name="connsiteX47" fmla="*/ 4476750 w 4632429"/>
              <a:gd name="connsiteY47" fmla="*/ 3028950 h 5581650"/>
              <a:gd name="connsiteX48" fmla="*/ 4400550 w 4632429"/>
              <a:gd name="connsiteY48" fmla="*/ 3105150 h 5581650"/>
              <a:gd name="connsiteX49" fmla="*/ 4362450 w 4632429"/>
              <a:gd name="connsiteY49" fmla="*/ 3181350 h 5581650"/>
              <a:gd name="connsiteX50" fmla="*/ 4324350 w 4632429"/>
              <a:gd name="connsiteY50" fmla="*/ 3333750 h 5581650"/>
              <a:gd name="connsiteX51" fmla="*/ 4305300 w 4632429"/>
              <a:gd name="connsiteY51" fmla="*/ 3733800 h 5581650"/>
              <a:gd name="connsiteX52" fmla="*/ 4229100 w 4632429"/>
              <a:gd name="connsiteY52" fmla="*/ 3829050 h 5581650"/>
              <a:gd name="connsiteX53" fmla="*/ 4095750 w 4632429"/>
              <a:gd name="connsiteY53" fmla="*/ 3848100 h 5581650"/>
              <a:gd name="connsiteX54" fmla="*/ 4057650 w 4632429"/>
              <a:gd name="connsiteY54" fmla="*/ 4171950 h 5581650"/>
              <a:gd name="connsiteX55" fmla="*/ 4019550 w 4632429"/>
              <a:gd name="connsiteY55" fmla="*/ 4248150 h 5581650"/>
              <a:gd name="connsiteX56" fmla="*/ 3943350 w 4632429"/>
              <a:gd name="connsiteY56" fmla="*/ 4400550 h 5581650"/>
              <a:gd name="connsiteX57" fmla="*/ 3886200 w 4632429"/>
              <a:gd name="connsiteY57" fmla="*/ 4476750 h 5581650"/>
              <a:gd name="connsiteX58" fmla="*/ 3848100 w 4632429"/>
              <a:gd name="connsiteY58" fmla="*/ 4552950 h 5581650"/>
              <a:gd name="connsiteX59" fmla="*/ 3790950 w 4632429"/>
              <a:gd name="connsiteY59" fmla="*/ 4686300 h 5581650"/>
              <a:gd name="connsiteX60" fmla="*/ 3390900 w 4632429"/>
              <a:gd name="connsiteY60" fmla="*/ 4953000 h 5581650"/>
              <a:gd name="connsiteX61" fmla="*/ 3257550 w 4632429"/>
              <a:gd name="connsiteY61" fmla="*/ 5010150 h 5581650"/>
              <a:gd name="connsiteX62" fmla="*/ 3162300 w 4632429"/>
              <a:gd name="connsiteY62" fmla="*/ 5067300 h 5581650"/>
              <a:gd name="connsiteX63" fmla="*/ 3067050 w 4632429"/>
              <a:gd name="connsiteY63" fmla="*/ 5105400 h 5581650"/>
              <a:gd name="connsiteX64" fmla="*/ 3009900 w 4632429"/>
              <a:gd name="connsiteY64" fmla="*/ 5143500 h 5581650"/>
              <a:gd name="connsiteX65" fmla="*/ 2933700 w 4632429"/>
              <a:gd name="connsiteY65" fmla="*/ 5181600 h 5581650"/>
              <a:gd name="connsiteX66" fmla="*/ 2895600 w 4632429"/>
              <a:gd name="connsiteY66" fmla="*/ 5238750 h 5581650"/>
              <a:gd name="connsiteX67" fmla="*/ 2552700 w 4632429"/>
              <a:gd name="connsiteY67" fmla="*/ 5505450 h 5581650"/>
              <a:gd name="connsiteX68" fmla="*/ 2476500 w 4632429"/>
              <a:gd name="connsiteY68" fmla="*/ 5562600 h 5581650"/>
              <a:gd name="connsiteX69" fmla="*/ 2381250 w 4632429"/>
              <a:gd name="connsiteY69" fmla="*/ 5581650 h 5581650"/>
              <a:gd name="connsiteX70" fmla="*/ 2171700 w 4632429"/>
              <a:gd name="connsiteY70" fmla="*/ 5524500 h 5581650"/>
              <a:gd name="connsiteX71" fmla="*/ 2152650 w 4632429"/>
              <a:gd name="connsiteY71" fmla="*/ 5372100 h 5581650"/>
              <a:gd name="connsiteX72" fmla="*/ 2133600 w 4632429"/>
              <a:gd name="connsiteY72" fmla="*/ 5238750 h 5581650"/>
              <a:gd name="connsiteX73" fmla="*/ 2095500 w 4632429"/>
              <a:gd name="connsiteY73" fmla="*/ 5181600 h 5581650"/>
              <a:gd name="connsiteX74" fmla="*/ 1943100 w 4632429"/>
              <a:gd name="connsiteY74" fmla="*/ 5162550 h 5581650"/>
              <a:gd name="connsiteX75" fmla="*/ 1809750 w 4632429"/>
              <a:gd name="connsiteY75" fmla="*/ 5143500 h 5581650"/>
              <a:gd name="connsiteX76" fmla="*/ 1619250 w 4632429"/>
              <a:gd name="connsiteY76" fmla="*/ 5086350 h 5581650"/>
              <a:gd name="connsiteX77" fmla="*/ 1447800 w 4632429"/>
              <a:gd name="connsiteY77" fmla="*/ 5067300 h 5581650"/>
              <a:gd name="connsiteX78" fmla="*/ 1352550 w 4632429"/>
              <a:gd name="connsiteY78" fmla="*/ 5010150 h 5581650"/>
              <a:gd name="connsiteX79" fmla="*/ 1295400 w 4632429"/>
              <a:gd name="connsiteY79" fmla="*/ 4991100 h 5581650"/>
              <a:gd name="connsiteX80" fmla="*/ 1219200 w 4632429"/>
              <a:gd name="connsiteY80" fmla="*/ 4933950 h 5581650"/>
              <a:gd name="connsiteX81" fmla="*/ 1085850 w 4632429"/>
              <a:gd name="connsiteY81" fmla="*/ 4895850 h 5581650"/>
              <a:gd name="connsiteX82" fmla="*/ 914400 w 4632429"/>
              <a:gd name="connsiteY82" fmla="*/ 4838700 h 5581650"/>
              <a:gd name="connsiteX83" fmla="*/ 762000 w 4632429"/>
              <a:gd name="connsiteY83" fmla="*/ 4705350 h 5581650"/>
              <a:gd name="connsiteX84" fmla="*/ 685800 w 4632429"/>
              <a:gd name="connsiteY84" fmla="*/ 4591050 h 5581650"/>
              <a:gd name="connsiteX85" fmla="*/ 647700 w 4632429"/>
              <a:gd name="connsiteY85" fmla="*/ 4457700 h 5581650"/>
              <a:gd name="connsiteX86" fmla="*/ 609600 w 4632429"/>
              <a:gd name="connsiteY86" fmla="*/ 4362450 h 5581650"/>
              <a:gd name="connsiteX87" fmla="*/ 552450 w 4632429"/>
              <a:gd name="connsiteY87" fmla="*/ 4229100 h 5581650"/>
              <a:gd name="connsiteX88" fmla="*/ 533400 w 4632429"/>
              <a:gd name="connsiteY88" fmla="*/ 4133850 h 5581650"/>
              <a:gd name="connsiteX89" fmla="*/ 361950 w 4632429"/>
              <a:gd name="connsiteY89" fmla="*/ 3981450 h 5581650"/>
              <a:gd name="connsiteX90" fmla="*/ 266700 w 4632429"/>
              <a:gd name="connsiteY90" fmla="*/ 3867150 h 5581650"/>
              <a:gd name="connsiteX91" fmla="*/ 152400 w 4632429"/>
              <a:gd name="connsiteY91" fmla="*/ 3790950 h 5581650"/>
              <a:gd name="connsiteX92" fmla="*/ 76200 w 4632429"/>
              <a:gd name="connsiteY92" fmla="*/ 3771900 h 5581650"/>
              <a:gd name="connsiteX93" fmla="*/ 19050 w 4632429"/>
              <a:gd name="connsiteY93" fmla="*/ 3695700 h 5581650"/>
              <a:gd name="connsiteX94" fmla="*/ 0 w 4632429"/>
              <a:gd name="connsiteY94" fmla="*/ 3600450 h 5581650"/>
              <a:gd name="connsiteX95" fmla="*/ 19050 w 4632429"/>
              <a:gd name="connsiteY95" fmla="*/ 3390900 h 5581650"/>
              <a:gd name="connsiteX96" fmla="*/ 57150 w 4632429"/>
              <a:gd name="connsiteY96" fmla="*/ 3333750 h 5581650"/>
              <a:gd name="connsiteX97" fmla="*/ 990600 w 4632429"/>
              <a:gd name="connsiteY97" fmla="*/ 2762250 h 5581650"/>
              <a:gd name="connsiteX98" fmla="*/ 1104900 w 4632429"/>
              <a:gd name="connsiteY98" fmla="*/ 2743200 h 5581650"/>
              <a:gd name="connsiteX99" fmla="*/ 1047750 w 4632429"/>
              <a:gd name="connsiteY99" fmla="*/ 2609850 h 5581650"/>
              <a:gd name="connsiteX100" fmla="*/ 1009650 w 4632429"/>
              <a:gd name="connsiteY100" fmla="*/ 2514600 h 5581650"/>
              <a:gd name="connsiteX101" fmla="*/ 990600 w 4632429"/>
              <a:gd name="connsiteY101" fmla="*/ 2324100 h 5581650"/>
              <a:gd name="connsiteX102" fmla="*/ 952500 w 4632429"/>
              <a:gd name="connsiteY102" fmla="*/ 2266950 h 5581650"/>
              <a:gd name="connsiteX103" fmla="*/ 647700 w 4632429"/>
              <a:gd name="connsiteY103" fmla="*/ 2209800 h 5581650"/>
              <a:gd name="connsiteX104" fmla="*/ 628650 w 4632429"/>
              <a:gd name="connsiteY104" fmla="*/ 1981200 h 5581650"/>
              <a:gd name="connsiteX105" fmla="*/ 514350 w 4632429"/>
              <a:gd name="connsiteY105" fmla="*/ 1943100 h 5581650"/>
              <a:gd name="connsiteX106" fmla="*/ 381000 w 4632429"/>
              <a:gd name="connsiteY106" fmla="*/ 1866900 h 5581650"/>
              <a:gd name="connsiteX107" fmla="*/ 323850 w 4632429"/>
              <a:gd name="connsiteY107" fmla="*/ 1809750 h 5581650"/>
              <a:gd name="connsiteX108" fmla="*/ 266700 w 4632429"/>
              <a:gd name="connsiteY108" fmla="*/ 762000 h 5581650"/>
              <a:gd name="connsiteX109" fmla="*/ 228600 w 4632429"/>
              <a:gd name="connsiteY109" fmla="*/ 685800 h 5581650"/>
              <a:gd name="connsiteX110" fmla="*/ 190500 w 4632429"/>
              <a:gd name="connsiteY110" fmla="*/ 571500 h 5581650"/>
              <a:gd name="connsiteX111" fmla="*/ 209550 w 4632429"/>
              <a:gd name="connsiteY111" fmla="*/ 381000 h 5581650"/>
              <a:gd name="connsiteX112" fmla="*/ 438150 w 4632429"/>
              <a:gd name="connsiteY112" fmla="*/ 361950 h 5581650"/>
              <a:gd name="connsiteX113" fmla="*/ 533400 w 4632429"/>
              <a:gd name="connsiteY113" fmla="*/ 476250 h 5581650"/>
              <a:gd name="connsiteX114" fmla="*/ 590550 w 4632429"/>
              <a:gd name="connsiteY114" fmla="*/ 495300 h 5581650"/>
              <a:gd name="connsiteX115" fmla="*/ 647700 w 4632429"/>
              <a:gd name="connsiteY115" fmla="*/ 476250 h 5581650"/>
              <a:gd name="connsiteX116" fmla="*/ 742950 w 4632429"/>
              <a:gd name="connsiteY116" fmla="*/ 41910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32429" h="5581650">
                <a:moveTo>
                  <a:pt x="742950" y="419100"/>
                </a:moveTo>
                <a:lnTo>
                  <a:pt x="742950" y="419100"/>
                </a:lnTo>
                <a:cubicBezTo>
                  <a:pt x="749300" y="361950"/>
                  <a:pt x="738206" y="299998"/>
                  <a:pt x="762000" y="247650"/>
                </a:cubicBezTo>
                <a:cubicBezTo>
                  <a:pt x="773751" y="221797"/>
                  <a:pt x="811833" y="220097"/>
                  <a:pt x="838200" y="209550"/>
                </a:cubicBezTo>
                <a:cubicBezTo>
                  <a:pt x="875488" y="194635"/>
                  <a:pt x="916579" y="189411"/>
                  <a:pt x="952500" y="171450"/>
                </a:cubicBezTo>
                <a:cubicBezTo>
                  <a:pt x="977900" y="158750"/>
                  <a:pt x="1004044" y="147439"/>
                  <a:pt x="1028700" y="133350"/>
                </a:cubicBezTo>
                <a:cubicBezTo>
                  <a:pt x="1048579" y="121991"/>
                  <a:pt x="1065372" y="105489"/>
                  <a:pt x="1085850" y="95250"/>
                </a:cubicBezTo>
                <a:cubicBezTo>
                  <a:pt x="1103811" y="86270"/>
                  <a:pt x="1123950" y="82550"/>
                  <a:pt x="1143000" y="76200"/>
                </a:cubicBezTo>
                <a:cubicBezTo>
                  <a:pt x="1168400" y="57150"/>
                  <a:pt x="1191633" y="34802"/>
                  <a:pt x="1219200" y="19050"/>
                </a:cubicBezTo>
                <a:cubicBezTo>
                  <a:pt x="1236635" y="9087"/>
                  <a:pt x="1256270" y="0"/>
                  <a:pt x="1276350" y="0"/>
                </a:cubicBezTo>
                <a:cubicBezTo>
                  <a:pt x="1428882" y="0"/>
                  <a:pt x="1581150" y="12700"/>
                  <a:pt x="1733550" y="19050"/>
                </a:cubicBezTo>
                <a:cubicBezTo>
                  <a:pt x="1873701" y="47080"/>
                  <a:pt x="1801859" y="20139"/>
                  <a:pt x="1943100" y="114300"/>
                </a:cubicBezTo>
                <a:lnTo>
                  <a:pt x="1943100" y="114300"/>
                </a:lnTo>
                <a:lnTo>
                  <a:pt x="2114550" y="171450"/>
                </a:lnTo>
                <a:cubicBezTo>
                  <a:pt x="2141491" y="180430"/>
                  <a:pt x="2164160" y="199579"/>
                  <a:pt x="2190750" y="209550"/>
                </a:cubicBezTo>
                <a:cubicBezTo>
                  <a:pt x="2215265" y="218743"/>
                  <a:pt x="2241776" y="221407"/>
                  <a:pt x="2266950" y="228600"/>
                </a:cubicBezTo>
                <a:cubicBezTo>
                  <a:pt x="2286258" y="234117"/>
                  <a:pt x="2305050" y="241300"/>
                  <a:pt x="2324100" y="247650"/>
                </a:cubicBezTo>
                <a:cubicBezTo>
                  <a:pt x="2336800" y="266700"/>
                  <a:pt x="2346011" y="288611"/>
                  <a:pt x="2362200" y="304800"/>
                </a:cubicBezTo>
                <a:cubicBezTo>
                  <a:pt x="2378389" y="320989"/>
                  <a:pt x="2404693" y="325311"/>
                  <a:pt x="2419350" y="342900"/>
                </a:cubicBezTo>
                <a:cubicBezTo>
                  <a:pt x="2437530" y="364716"/>
                  <a:pt x="2443361" y="394444"/>
                  <a:pt x="2457450" y="419100"/>
                </a:cubicBezTo>
                <a:cubicBezTo>
                  <a:pt x="2468809" y="438979"/>
                  <a:pt x="2482850" y="457200"/>
                  <a:pt x="2495550" y="476250"/>
                </a:cubicBezTo>
                <a:cubicBezTo>
                  <a:pt x="2501900" y="596900"/>
                  <a:pt x="2503662" y="717879"/>
                  <a:pt x="2514600" y="838200"/>
                </a:cubicBezTo>
                <a:cubicBezTo>
                  <a:pt x="2516418" y="858198"/>
                  <a:pt x="2524670" y="877389"/>
                  <a:pt x="2533650" y="895350"/>
                </a:cubicBezTo>
                <a:cubicBezTo>
                  <a:pt x="2576830" y="981710"/>
                  <a:pt x="2560320" y="929640"/>
                  <a:pt x="2628900" y="990600"/>
                </a:cubicBezTo>
                <a:cubicBezTo>
                  <a:pt x="2669172" y="1026397"/>
                  <a:pt x="2713312" y="1060068"/>
                  <a:pt x="2743200" y="1104900"/>
                </a:cubicBezTo>
                <a:cubicBezTo>
                  <a:pt x="2755900" y="1123950"/>
                  <a:pt x="2764070" y="1146973"/>
                  <a:pt x="2781300" y="1162050"/>
                </a:cubicBezTo>
                <a:cubicBezTo>
                  <a:pt x="2815761" y="1192203"/>
                  <a:pt x="2858968" y="1210776"/>
                  <a:pt x="2895600" y="1238250"/>
                </a:cubicBezTo>
                <a:cubicBezTo>
                  <a:pt x="2947741" y="1277356"/>
                  <a:pt x="2985241" y="1312580"/>
                  <a:pt x="3048000" y="1333500"/>
                </a:cubicBezTo>
                <a:cubicBezTo>
                  <a:pt x="3078717" y="1343739"/>
                  <a:pt x="3111500" y="1346200"/>
                  <a:pt x="3143250" y="1352550"/>
                </a:cubicBezTo>
                <a:cubicBezTo>
                  <a:pt x="3219450" y="1346200"/>
                  <a:pt x="3296057" y="1343606"/>
                  <a:pt x="3371850" y="1333500"/>
                </a:cubicBezTo>
                <a:cubicBezTo>
                  <a:pt x="3391754" y="1330846"/>
                  <a:pt x="3408920" y="1314450"/>
                  <a:pt x="3429000" y="1314450"/>
                </a:cubicBezTo>
                <a:cubicBezTo>
                  <a:pt x="3486502" y="1314450"/>
                  <a:pt x="3543453" y="1325900"/>
                  <a:pt x="3600450" y="1333500"/>
                </a:cubicBezTo>
                <a:cubicBezTo>
                  <a:pt x="3673569" y="1343249"/>
                  <a:pt x="3738168" y="1357234"/>
                  <a:pt x="3810000" y="1371600"/>
                </a:cubicBezTo>
                <a:cubicBezTo>
                  <a:pt x="3905250" y="1435100"/>
                  <a:pt x="3854450" y="1390650"/>
                  <a:pt x="3943350" y="1524000"/>
                </a:cubicBezTo>
                <a:lnTo>
                  <a:pt x="3981450" y="1581150"/>
                </a:lnTo>
                <a:cubicBezTo>
                  <a:pt x="3994150" y="1600200"/>
                  <a:pt x="4000500" y="1625600"/>
                  <a:pt x="4019550" y="1638300"/>
                </a:cubicBezTo>
                <a:lnTo>
                  <a:pt x="4133850" y="1714500"/>
                </a:lnTo>
                <a:cubicBezTo>
                  <a:pt x="4276548" y="1809632"/>
                  <a:pt x="4112261" y="1745404"/>
                  <a:pt x="4248150" y="1790700"/>
                </a:cubicBezTo>
                <a:cubicBezTo>
                  <a:pt x="4267200" y="1803400"/>
                  <a:pt x="4289111" y="1812611"/>
                  <a:pt x="4305300" y="1828800"/>
                </a:cubicBezTo>
                <a:cubicBezTo>
                  <a:pt x="4321489" y="1844989"/>
                  <a:pt x="4330092" y="1867319"/>
                  <a:pt x="4343400" y="1885950"/>
                </a:cubicBezTo>
                <a:cubicBezTo>
                  <a:pt x="4361854" y="1911786"/>
                  <a:pt x="4381500" y="1936750"/>
                  <a:pt x="4400550" y="1962150"/>
                </a:cubicBezTo>
                <a:cubicBezTo>
                  <a:pt x="4413250" y="2000250"/>
                  <a:pt x="4436539" y="2036345"/>
                  <a:pt x="4438650" y="2076450"/>
                </a:cubicBezTo>
                <a:cubicBezTo>
                  <a:pt x="4445000" y="2197100"/>
                  <a:pt x="4446762" y="2318079"/>
                  <a:pt x="4457700" y="2438400"/>
                </a:cubicBezTo>
                <a:cubicBezTo>
                  <a:pt x="4459518" y="2458398"/>
                  <a:pt x="4465611" y="2478842"/>
                  <a:pt x="4476750" y="2495550"/>
                </a:cubicBezTo>
                <a:cubicBezTo>
                  <a:pt x="4491694" y="2517966"/>
                  <a:pt x="4514850" y="2533650"/>
                  <a:pt x="4533900" y="2552700"/>
                </a:cubicBezTo>
                <a:cubicBezTo>
                  <a:pt x="4565650" y="2654300"/>
                  <a:pt x="4650026" y="2753122"/>
                  <a:pt x="4629150" y="2857500"/>
                </a:cubicBezTo>
                <a:cubicBezTo>
                  <a:pt x="4622800" y="2889250"/>
                  <a:pt x="4626164" y="2924637"/>
                  <a:pt x="4610100" y="2952750"/>
                </a:cubicBezTo>
                <a:cubicBezTo>
                  <a:pt x="4597345" y="2975070"/>
                  <a:pt x="4489055" y="3019722"/>
                  <a:pt x="4476750" y="3028950"/>
                </a:cubicBezTo>
                <a:cubicBezTo>
                  <a:pt x="4448013" y="3050503"/>
                  <a:pt x="4422103" y="3076413"/>
                  <a:pt x="4400550" y="3105150"/>
                </a:cubicBezTo>
                <a:cubicBezTo>
                  <a:pt x="4383511" y="3127868"/>
                  <a:pt x="4373637" y="3155248"/>
                  <a:pt x="4362450" y="3181350"/>
                </a:cubicBezTo>
                <a:cubicBezTo>
                  <a:pt x="4340483" y="3232606"/>
                  <a:pt x="4335531" y="3277843"/>
                  <a:pt x="4324350" y="3333750"/>
                </a:cubicBezTo>
                <a:cubicBezTo>
                  <a:pt x="4318000" y="3467100"/>
                  <a:pt x="4316387" y="3600760"/>
                  <a:pt x="4305300" y="3733800"/>
                </a:cubicBezTo>
                <a:cubicBezTo>
                  <a:pt x="4301263" y="3782243"/>
                  <a:pt x="4277585" y="3814504"/>
                  <a:pt x="4229100" y="3829050"/>
                </a:cubicBezTo>
                <a:cubicBezTo>
                  <a:pt x="4186092" y="3841952"/>
                  <a:pt x="4140200" y="3841750"/>
                  <a:pt x="4095750" y="3848100"/>
                </a:cubicBezTo>
                <a:cubicBezTo>
                  <a:pt x="4091878" y="3894564"/>
                  <a:pt x="4084130" y="4092510"/>
                  <a:pt x="4057650" y="4171950"/>
                </a:cubicBezTo>
                <a:cubicBezTo>
                  <a:pt x="4048670" y="4198891"/>
                  <a:pt x="4030737" y="4222048"/>
                  <a:pt x="4019550" y="4248150"/>
                </a:cubicBezTo>
                <a:cubicBezTo>
                  <a:pt x="3971503" y="4360259"/>
                  <a:pt x="4042708" y="4251513"/>
                  <a:pt x="3943350" y="4400550"/>
                </a:cubicBezTo>
                <a:cubicBezTo>
                  <a:pt x="3925738" y="4426968"/>
                  <a:pt x="3903027" y="4449826"/>
                  <a:pt x="3886200" y="4476750"/>
                </a:cubicBezTo>
                <a:cubicBezTo>
                  <a:pt x="3871149" y="4500832"/>
                  <a:pt x="3858071" y="4526360"/>
                  <a:pt x="3848100" y="4552950"/>
                </a:cubicBezTo>
                <a:cubicBezTo>
                  <a:pt x="3821868" y="4622903"/>
                  <a:pt x="3844998" y="4632252"/>
                  <a:pt x="3790950" y="4686300"/>
                </a:cubicBezTo>
                <a:cubicBezTo>
                  <a:pt x="3674497" y="4802753"/>
                  <a:pt x="3532875" y="4867815"/>
                  <a:pt x="3390900" y="4953000"/>
                </a:cubicBezTo>
                <a:cubicBezTo>
                  <a:pt x="3349432" y="4977881"/>
                  <a:pt x="3300805" y="4988523"/>
                  <a:pt x="3257550" y="5010150"/>
                </a:cubicBezTo>
                <a:cubicBezTo>
                  <a:pt x="3224432" y="5026709"/>
                  <a:pt x="3195418" y="5050741"/>
                  <a:pt x="3162300" y="5067300"/>
                </a:cubicBezTo>
                <a:cubicBezTo>
                  <a:pt x="3131714" y="5082593"/>
                  <a:pt x="3097636" y="5090107"/>
                  <a:pt x="3067050" y="5105400"/>
                </a:cubicBezTo>
                <a:cubicBezTo>
                  <a:pt x="3046572" y="5115639"/>
                  <a:pt x="3029779" y="5132141"/>
                  <a:pt x="3009900" y="5143500"/>
                </a:cubicBezTo>
                <a:cubicBezTo>
                  <a:pt x="2985244" y="5157589"/>
                  <a:pt x="2959100" y="5168900"/>
                  <a:pt x="2933700" y="5181600"/>
                </a:cubicBezTo>
                <a:cubicBezTo>
                  <a:pt x="2921000" y="5200650"/>
                  <a:pt x="2912377" y="5223171"/>
                  <a:pt x="2895600" y="5238750"/>
                </a:cubicBezTo>
                <a:cubicBezTo>
                  <a:pt x="2679551" y="5439367"/>
                  <a:pt x="2727498" y="5383092"/>
                  <a:pt x="2552700" y="5505450"/>
                </a:cubicBezTo>
                <a:cubicBezTo>
                  <a:pt x="2526689" y="5523657"/>
                  <a:pt x="2505514" y="5549705"/>
                  <a:pt x="2476500" y="5562600"/>
                </a:cubicBezTo>
                <a:cubicBezTo>
                  <a:pt x="2446912" y="5575750"/>
                  <a:pt x="2413000" y="5575300"/>
                  <a:pt x="2381250" y="5581650"/>
                </a:cubicBezTo>
                <a:cubicBezTo>
                  <a:pt x="2311400" y="5562600"/>
                  <a:pt x="2225071" y="5573423"/>
                  <a:pt x="2171700" y="5524500"/>
                </a:cubicBezTo>
                <a:cubicBezTo>
                  <a:pt x="2133961" y="5489906"/>
                  <a:pt x="2159416" y="5422846"/>
                  <a:pt x="2152650" y="5372100"/>
                </a:cubicBezTo>
                <a:cubicBezTo>
                  <a:pt x="2146716" y="5327593"/>
                  <a:pt x="2146502" y="5281758"/>
                  <a:pt x="2133600" y="5238750"/>
                </a:cubicBezTo>
                <a:cubicBezTo>
                  <a:pt x="2127021" y="5216820"/>
                  <a:pt x="2116758" y="5190103"/>
                  <a:pt x="2095500" y="5181600"/>
                </a:cubicBezTo>
                <a:cubicBezTo>
                  <a:pt x="2047966" y="5162587"/>
                  <a:pt x="1993846" y="5169316"/>
                  <a:pt x="1943100" y="5162550"/>
                </a:cubicBezTo>
                <a:lnTo>
                  <a:pt x="1809750" y="5143500"/>
                </a:lnTo>
                <a:cubicBezTo>
                  <a:pt x="1765246" y="5128665"/>
                  <a:pt x="1672718" y="5094576"/>
                  <a:pt x="1619250" y="5086350"/>
                </a:cubicBezTo>
                <a:cubicBezTo>
                  <a:pt x="1562417" y="5077606"/>
                  <a:pt x="1504950" y="5073650"/>
                  <a:pt x="1447800" y="5067300"/>
                </a:cubicBezTo>
                <a:cubicBezTo>
                  <a:pt x="1416050" y="5048250"/>
                  <a:pt x="1385668" y="5026709"/>
                  <a:pt x="1352550" y="5010150"/>
                </a:cubicBezTo>
                <a:cubicBezTo>
                  <a:pt x="1334589" y="5001170"/>
                  <a:pt x="1312835" y="5001063"/>
                  <a:pt x="1295400" y="4991100"/>
                </a:cubicBezTo>
                <a:cubicBezTo>
                  <a:pt x="1267833" y="4975348"/>
                  <a:pt x="1248104" y="4947088"/>
                  <a:pt x="1219200" y="4933950"/>
                </a:cubicBezTo>
                <a:cubicBezTo>
                  <a:pt x="1177115" y="4914820"/>
                  <a:pt x="1129706" y="4910469"/>
                  <a:pt x="1085850" y="4895850"/>
                </a:cubicBezTo>
                <a:cubicBezTo>
                  <a:pt x="870644" y="4824115"/>
                  <a:pt x="1097006" y="4884352"/>
                  <a:pt x="914400" y="4838700"/>
                </a:cubicBezTo>
                <a:cubicBezTo>
                  <a:pt x="853061" y="4792696"/>
                  <a:pt x="811325" y="4767007"/>
                  <a:pt x="762000" y="4705350"/>
                </a:cubicBezTo>
                <a:cubicBezTo>
                  <a:pt x="733395" y="4669594"/>
                  <a:pt x="685800" y="4591050"/>
                  <a:pt x="685800" y="4591050"/>
                </a:cubicBezTo>
                <a:cubicBezTo>
                  <a:pt x="670788" y="4531002"/>
                  <a:pt x="668197" y="4512359"/>
                  <a:pt x="647700" y="4457700"/>
                </a:cubicBezTo>
                <a:cubicBezTo>
                  <a:pt x="635693" y="4425681"/>
                  <a:pt x="621607" y="4394469"/>
                  <a:pt x="609600" y="4362450"/>
                </a:cubicBezTo>
                <a:cubicBezTo>
                  <a:pt x="567555" y="4250329"/>
                  <a:pt x="619351" y="4362901"/>
                  <a:pt x="552450" y="4229100"/>
                </a:cubicBezTo>
                <a:cubicBezTo>
                  <a:pt x="546100" y="4197350"/>
                  <a:pt x="547880" y="4162810"/>
                  <a:pt x="533400" y="4133850"/>
                </a:cubicBezTo>
                <a:cubicBezTo>
                  <a:pt x="487282" y="4041615"/>
                  <a:pt x="443608" y="4030445"/>
                  <a:pt x="361950" y="3981450"/>
                </a:cubicBezTo>
                <a:cubicBezTo>
                  <a:pt x="328083" y="3930650"/>
                  <a:pt x="317473" y="3906640"/>
                  <a:pt x="266700" y="3867150"/>
                </a:cubicBezTo>
                <a:cubicBezTo>
                  <a:pt x="230555" y="3839037"/>
                  <a:pt x="196823" y="3802056"/>
                  <a:pt x="152400" y="3790950"/>
                </a:cubicBezTo>
                <a:lnTo>
                  <a:pt x="76200" y="3771900"/>
                </a:lnTo>
                <a:cubicBezTo>
                  <a:pt x="57150" y="3746500"/>
                  <a:pt x="31945" y="3724714"/>
                  <a:pt x="19050" y="3695700"/>
                </a:cubicBezTo>
                <a:cubicBezTo>
                  <a:pt x="5900" y="3666112"/>
                  <a:pt x="0" y="3632829"/>
                  <a:pt x="0" y="3600450"/>
                </a:cubicBezTo>
                <a:cubicBezTo>
                  <a:pt x="0" y="3530312"/>
                  <a:pt x="4354" y="3459481"/>
                  <a:pt x="19050" y="3390900"/>
                </a:cubicBezTo>
                <a:cubicBezTo>
                  <a:pt x="23847" y="3368513"/>
                  <a:pt x="37928" y="3346188"/>
                  <a:pt x="57150" y="3333750"/>
                </a:cubicBezTo>
                <a:cubicBezTo>
                  <a:pt x="363455" y="3135553"/>
                  <a:pt x="672773" y="2941389"/>
                  <a:pt x="990600" y="2762250"/>
                </a:cubicBezTo>
                <a:cubicBezTo>
                  <a:pt x="1024249" y="2743284"/>
                  <a:pt x="1066800" y="2749550"/>
                  <a:pt x="1104900" y="2743200"/>
                </a:cubicBezTo>
                <a:cubicBezTo>
                  <a:pt x="1065773" y="2625818"/>
                  <a:pt x="1110524" y="2751091"/>
                  <a:pt x="1047750" y="2609850"/>
                </a:cubicBezTo>
                <a:cubicBezTo>
                  <a:pt x="1033862" y="2578601"/>
                  <a:pt x="1022350" y="2546350"/>
                  <a:pt x="1009650" y="2514600"/>
                </a:cubicBezTo>
                <a:cubicBezTo>
                  <a:pt x="1003300" y="2451100"/>
                  <a:pt x="1004950" y="2386282"/>
                  <a:pt x="990600" y="2324100"/>
                </a:cubicBezTo>
                <a:cubicBezTo>
                  <a:pt x="985452" y="2301791"/>
                  <a:pt x="968689" y="2283139"/>
                  <a:pt x="952500" y="2266950"/>
                </a:cubicBezTo>
                <a:cubicBezTo>
                  <a:pt x="871975" y="2186425"/>
                  <a:pt x="753590" y="2217945"/>
                  <a:pt x="647700" y="2209800"/>
                </a:cubicBezTo>
                <a:cubicBezTo>
                  <a:pt x="641350" y="2133600"/>
                  <a:pt x="662846" y="2049592"/>
                  <a:pt x="628650" y="1981200"/>
                </a:cubicBezTo>
                <a:cubicBezTo>
                  <a:pt x="610689" y="1945279"/>
                  <a:pt x="552450" y="1955800"/>
                  <a:pt x="514350" y="1943100"/>
                </a:cubicBezTo>
                <a:cubicBezTo>
                  <a:pt x="483296" y="1932749"/>
                  <a:pt x="408871" y="1890126"/>
                  <a:pt x="381000" y="1866900"/>
                </a:cubicBezTo>
                <a:cubicBezTo>
                  <a:pt x="360304" y="1849653"/>
                  <a:pt x="342900" y="1828800"/>
                  <a:pt x="323850" y="1809750"/>
                </a:cubicBezTo>
                <a:cubicBezTo>
                  <a:pt x="304800" y="1460500"/>
                  <a:pt x="296236" y="1110520"/>
                  <a:pt x="266700" y="762000"/>
                </a:cubicBezTo>
                <a:cubicBezTo>
                  <a:pt x="264302" y="733703"/>
                  <a:pt x="239147" y="712167"/>
                  <a:pt x="228600" y="685800"/>
                </a:cubicBezTo>
                <a:cubicBezTo>
                  <a:pt x="213685" y="648512"/>
                  <a:pt x="190500" y="571500"/>
                  <a:pt x="190500" y="571500"/>
                </a:cubicBezTo>
                <a:cubicBezTo>
                  <a:pt x="196850" y="508000"/>
                  <a:pt x="185005" y="439908"/>
                  <a:pt x="209550" y="381000"/>
                </a:cubicBezTo>
                <a:cubicBezTo>
                  <a:pt x="239746" y="308530"/>
                  <a:pt x="423057" y="360063"/>
                  <a:pt x="438150" y="361950"/>
                </a:cubicBezTo>
                <a:cubicBezTo>
                  <a:pt x="466263" y="404120"/>
                  <a:pt x="489396" y="446914"/>
                  <a:pt x="533400" y="476250"/>
                </a:cubicBezTo>
                <a:cubicBezTo>
                  <a:pt x="550108" y="487389"/>
                  <a:pt x="571500" y="488950"/>
                  <a:pt x="590550" y="495300"/>
                </a:cubicBezTo>
                <a:cubicBezTo>
                  <a:pt x="609600" y="488950"/>
                  <a:pt x="629739" y="485230"/>
                  <a:pt x="647700" y="476250"/>
                </a:cubicBezTo>
                <a:cubicBezTo>
                  <a:pt x="668178" y="466011"/>
                  <a:pt x="727075" y="428625"/>
                  <a:pt x="742950" y="419100"/>
                </a:cubicBezTo>
                <a:close/>
              </a:path>
            </a:pathLst>
          </a:custGeom>
          <a:solidFill>
            <a:srgbClr val="B4F27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Étoile à 5 branches 70"/>
          <p:cNvSpPr/>
          <p:nvPr/>
        </p:nvSpPr>
        <p:spPr>
          <a:xfrm>
            <a:off x="6688611" y="4919625"/>
            <a:ext cx="298299" cy="28443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Ellipse 91"/>
          <p:cNvSpPr/>
          <p:nvPr/>
        </p:nvSpPr>
        <p:spPr>
          <a:xfrm rot="21239470">
            <a:off x="5981404" y="3942981"/>
            <a:ext cx="2009154" cy="2203885"/>
          </a:xfrm>
          <a:prstGeom prst="ellipse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Organigramme : Connecteur 85"/>
          <p:cNvSpPr/>
          <p:nvPr/>
        </p:nvSpPr>
        <p:spPr>
          <a:xfrm flipV="1">
            <a:off x="6027410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Organigramme : Connecteur 81"/>
          <p:cNvSpPr/>
          <p:nvPr/>
        </p:nvSpPr>
        <p:spPr>
          <a:xfrm flipV="1">
            <a:off x="6387450" y="2439251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Organigramme : Connecteur 82"/>
          <p:cNvSpPr/>
          <p:nvPr/>
        </p:nvSpPr>
        <p:spPr>
          <a:xfrm flipV="1">
            <a:off x="7683594" y="3375355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Organigramme : Connecteur 83"/>
          <p:cNvSpPr/>
          <p:nvPr/>
        </p:nvSpPr>
        <p:spPr>
          <a:xfrm flipV="1">
            <a:off x="8172400" y="395141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Organigramme : Connecteur 93"/>
          <p:cNvSpPr/>
          <p:nvPr/>
        </p:nvSpPr>
        <p:spPr>
          <a:xfrm flipV="1">
            <a:off x="5337470" y="489339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Organigramme : Connecteur 94"/>
          <p:cNvSpPr/>
          <p:nvPr/>
        </p:nvSpPr>
        <p:spPr>
          <a:xfrm flipV="1">
            <a:off x="7380320" y="416745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Organigramme : Connecteur 95"/>
          <p:cNvSpPr/>
          <p:nvPr/>
        </p:nvSpPr>
        <p:spPr>
          <a:xfrm flipV="1">
            <a:off x="6444224" y="560761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Organigramme : Connecteur 96"/>
          <p:cNvSpPr/>
          <p:nvPr/>
        </p:nvSpPr>
        <p:spPr>
          <a:xfrm flipV="1">
            <a:off x="7539578" y="560760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Organigramme : Connecteur 97"/>
          <p:cNvSpPr/>
          <p:nvPr/>
        </p:nvSpPr>
        <p:spPr>
          <a:xfrm flipV="1">
            <a:off x="5263701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65" name="Organigramme : Connecteur 98"/>
          <p:cNvSpPr/>
          <p:nvPr/>
        </p:nvSpPr>
        <p:spPr>
          <a:xfrm flipV="1">
            <a:off x="6657866" y="4087080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Organigramme : Connecteur 38"/>
          <p:cNvSpPr/>
          <p:nvPr/>
        </p:nvSpPr>
        <p:spPr>
          <a:xfrm flipV="1">
            <a:off x="6084184" y="474350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Organigramme : Connecteur 39"/>
          <p:cNvSpPr/>
          <p:nvPr/>
        </p:nvSpPr>
        <p:spPr>
          <a:xfrm flipV="1">
            <a:off x="7308320" y="524757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Organigramme : Connecteur 44"/>
          <p:cNvSpPr/>
          <p:nvPr/>
        </p:nvSpPr>
        <p:spPr>
          <a:xfrm flipV="1">
            <a:off x="6179810" y="351938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9552" y="1268760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43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Regional Frequency analysis (RFA)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640" y="1776161"/>
            <a:ext cx="2932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Regional Estimation</a:t>
            </a:r>
          </a:p>
        </p:txBody>
      </p:sp>
      <p:sp>
        <p:nvSpPr>
          <p:cNvPr id="38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  <p:grpSp>
        <p:nvGrpSpPr>
          <p:cNvPr id="39" name="Groupe 61"/>
          <p:cNvGrpSpPr/>
          <p:nvPr/>
        </p:nvGrpSpPr>
        <p:grpSpPr>
          <a:xfrm>
            <a:off x="3026413" y="5373216"/>
            <a:ext cx="2625707" cy="864096"/>
            <a:chOff x="2807804" y="5589240"/>
            <a:chExt cx="2625707" cy="864096"/>
          </a:xfrm>
        </p:grpSpPr>
        <p:grpSp>
          <p:nvGrpSpPr>
            <p:cNvPr id="40" name="Groupe 62"/>
            <p:cNvGrpSpPr/>
            <p:nvPr/>
          </p:nvGrpSpPr>
          <p:grpSpPr>
            <a:xfrm>
              <a:off x="2890384" y="6114782"/>
              <a:ext cx="1683092" cy="338554"/>
              <a:chOff x="5690618" y="5830575"/>
              <a:chExt cx="1683092" cy="338554"/>
            </a:xfrm>
          </p:grpSpPr>
          <p:sp>
            <p:nvSpPr>
              <p:cNvPr id="44" name="Étoile à 5 branches 67"/>
              <p:cNvSpPr/>
              <p:nvPr/>
            </p:nvSpPr>
            <p:spPr>
              <a:xfrm>
                <a:off x="5690618" y="5835217"/>
                <a:ext cx="216000" cy="216000"/>
              </a:xfrm>
              <a:prstGeom prst="star5">
                <a:avLst/>
              </a:prstGeom>
              <a:solidFill>
                <a:srgbClr val="FFFF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5906642" y="5830575"/>
                <a:ext cx="14670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fr-FR" sz="1600" b="1" dirty="0">
                    <a:latin typeface="Simplified Arabic" panose="02020603050405020304" pitchFamily="18" charset="-78"/>
                    <a:cs typeface="Simplified Arabic" panose="02020603050405020304" pitchFamily="18" charset="-78"/>
                  </a:rPr>
                  <a:t>Ungauged site</a:t>
                </a:r>
                <a:endParaRPr lang="fr-CA" sz="1600" b="1" dirty="0"/>
              </a:p>
            </p:txBody>
          </p:sp>
        </p:grpSp>
        <p:sp>
          <p:nvSpPr>
            <p:cNvPr id="41" name="Organigramme : Connecteur 63"/>
            <p:cNvSpPr/>
            <p:nvPr/>
          </p:nvSpPr>
          <p:spPr>
            <a:xfrm>
              <a:off x="2915832" y="5786985"/>
              <a:ext cx="144000" cy="144000"/>
            </a:xfrm>
            <a:prstGeom prst="flowChartConnector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106384" y="5716536"/>
              <a:ext cx="232712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altLang="fr-FR" sz="1600" dirty="0" err="1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Gauged</a:t>
              </a:r>
              <a:r>
                <a:rPr lang="fr-FR" altLang="fr-FR" sz="1600" dirty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 sites 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807804" y="5589240"/>
              <a:ext cx="1943422" cy="86409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47" name="Forme libre 56"/>
          <p:cNvSpPr/>
          <p:nvPr/>
        </p:nvSpPr>
        <p:spPr>
          <a:xfrm>
            <a:off x="4788024" y="1988840"/>
            <a:ext cx="3883684" cy="4612349"/>
          </a:xfrm>
          <a:custGeom>
            <a:avLst/>
            <a:gdLst>
              <a:gd name="connsiteX0" fmla="*/ 742950 w 4632429"/>
              <a:gd name="connsiteY0" fmla="*/ 419100 h 5581650"/>
              <a:gd name="connsiteX1" fmla="*/ 742950 w 4632429"/>
              <a:gd name="connsiteY1" fmla="*/ 419100 h 5581650"/>
              <a:gd name="connsiteX2" fmla="*/ 762000 w 4632429"/>
              <a:gd name="connsiteY2" fmla="*/ 247650 h 5581650"/>
              <a:gd name="connsiteX3" fmla="*/ 838200 w 4632429"/>
              <a:gd name="connsiteY3" fmla="*/ 209550 h 5581650"/>
              <a:gd name="connsiteX4" fmla="*/ 952500 w 4632429"/>
              <a:gd name="connsiteY4" fmla="*/ 171450 h 5581650"/>
              <a:gd name="connsiteX5" fmla="*/ 1028700 w 4632429"/>
              <a:gd name="connsiteY5" fmla="*/ 133350 h 5581650"/>
              <a:gd name="connsiteX6" fmla="*/ 1085850 w 4632429"/>
              <a:gd name="connsiteY6" fmla="*/ 95250 h 5581650"/>
              <a:gd name="connsiteX7" fmla="*/ 1143000 w 4632429"/>
              <a:gd name="connsiteY7" fmla="*/ 76200 h 5581650"/>
              <a:gd name="connsiteX8" fmla="*/ 1219200 w 4632429"/>
              <a:gd name="connsiteY8" fmla="*/ 19050 h 5581650"/>
              <a:gd name="connsiteX9" fmla="*/ 1276350 w 4632429"/>
              <a:gd name="connsiteY9" fmla="*/ 0 h 5581650"/>
              <a:gd name="connsiteX10" fmla="*/ 1733550 w 4632429"/>
              <a:gd name="connsiteY10" fmla="*/ 19050 h 5581650"/>
              <a:gd name="connsiteX11" fmla="*/ 1943100 w 4632429"/>
              <a:gd name="connsiteY11" fmla="*/ 114300 h 5581650"/>
              <a:gd name="connsiteX12" fmla="*/ 1943100 w 4632429"/>
              <a:gd name="connsiteY12" fmla="*/ 114300 h 5581650"/>
              <a:gd name="connsiteX13" fmla="*/ 2114550 w 4632429"/>
              <a:gd name="connsiteY13" fmla="*/ 171450 h 5581650"/>
              <a:gd name="connsiteX14" fmla="*/ 2190750 w 4632429"/>
              <a:gd name="connsiteY14" fmla="*/ 209550 h 5581650"/>
              <a:gd name="connsiteX15" fmla="*/ 2266950 w 4632429"/>
              <a:gd name="connsiteY15" fmla="*/ 228600 h 5581650"/>
              <a:gd name="connsiteX16" fmla="*/ 2324100 w 4632429"/>
              <a:gd name="connsiteY16" fmla="*/ 247650 h 5581650"/>
              <a:gd name="connsiteX17" fmla="*/ 2362200 w 4632429"/>
              <a:gd name="connsiteY17" fmla="*/ 304800 h 5581650"/>
              <a:gd name="connsiteX18" fmla="*/ 2419350 w 4632429"/>
              <a:gd name="connsiteY18" fmla="*/ 342900 h 5581650"/>
              <a:gd name="connsiteX19" fmla="*/ 2457450 w 4632429"/>
              <a:gd name="connsiteY19" fmla="*/ 419100 h 5581650"/>
              <a:gd name="connsiteX20" fmla="*/ 2495550 w 4632429"/>
              <a:gd name="connsiteY20" fmla="*/ 476250 h 5581650"/>
              <a:gd name="connsiteX21" fmla="*/ 2514600 w 4632429"/>
              <a:gd name="connsiteY21" fmla="*/ 838200 h 5581650"/>
              <a:gd name="connsiteX22" fmla="*/ 2533650 w 4632429"/>
              <a:gd name="connsiteY22" fmla="*/ 895350 h 5581650"/>
              <a:gd name="connsiteX23" fmla="*/ 2628900 w 4632429"/>
              <a:gd name="connsiteY23" fmla="*/ 990600 h 5581650"/>
              <a:gd name="connsiteX24" fmla="*/ 2743200 w 4632429"/>
              <a:gd name="connsiteY24" fmla="*/ 1104900 h 5581650"/>
              <a:gd name="connsiteX25" fmla="*/ 2781300 w 4632429"/>
              <a:gd name="connsiteY25" fmla="*/ 1162050 h 5581650"/>
              <a:gd name="connsiteX26" fmla="*/ 2895600 w 4632429"/>
              <a:gd name="connsiteY26" fmla="*/ 1238250 h 5581650"/>
              <a:gd name="connsiteX27" fmla="*/ 3048000 w 4632429"/>
              <a:gd name="connsiteY27" fmla="*/ 1333500 h 5581650"/>
              <a:gd name="connsiteX28" fmla="*/ 3143250 w 4632429"/>
              <a:gd name="connsiteY28" fmla="*/ 1352550 h 5581650"/>
              <a:gd name="connsiteX29" fmla="*/ 3371850 w 4632429"/>
              <a:gd name="connsiteY29" fmla="*/ 1333500 h 5581650"/>
              <a:gd name="connsiteX30" fmla="*/ 3429000 w 4632429"/>
              <a:gd name="connsiteY30" fmla="*/ 1314450 h 5581650"/>
              <a:gd name="connsiteX31" fmla="*/ 3600450 w 4632429"/>
              <a:gd name="connsiteY31" fmla="*/ 1333500 h 5581650"/>
              <a:gd name="connsiteX32" fmla="*/ 3810000 w 4632429"/>
              <a:gd name="connsiteY32" fmla="*/ 1371600 h 5581650"/>
              <a:gd name="connsiteX33" fmla="*/ 3943350 w 4632429"/>
              <a:gd name="connsiteY33" fmla="*/ 1524000 h 5581650"/>
              <a:gd name="connsiteX34" fmla="*/ 3981450 w 4632429"/>
              <a:gd name="connsiteY34" fmla="*/ 1581150 h 5581650"/>
              <a:gd name="connsiteX35" fmla="*/ 4019550 w 4632429"/>
              <a:gd name="connsiteY35" fmla="*/ 1638300 h 5581650"/>
              <a:gd name="connsiteX36" fmla="*/ 4133850 w 4632429"/>
              <a:gd name="connsiteY36" fmla="*/ 1714500 h 5581650"/>
              <a:gd name="connsiteX37" fmla="*/ 4248150 w 4632429"/>
              <a:gd name="connsiteY37" fmla="*/ 1790700 h 5581650"/>
              <a:gd name="connsiteX38" fmla="*/ 4305300 w 4632429"/>
              <a:gd name="connsiteY38" fmla="*/ 1828800 h 5581650"/>
              <a:gd name="connsiteX39" fmla="*/ 4343400 w 4632429"/>
              <a:gd name="connsiteY39" fmla="*/ 1885950 h 5581650"/>
              <a:gd name="connsiteX40" fmla="*/ 4400550 w 4632429"/>
              <a:gd name="connsiteY40" fmla="*/ 1962150 h 5581650"/>
              <a:gd name="connsiteX41" fmla="*/ 4438650 w 4632429"/>
              <a:gd name="connsiteY41" fmla="*/ 2076450 h 5581650"/>
              <a:gd name="connsiteX42" fmla="*/ 4457700 w 4632429"/>
              <a:gd name="connsiteY42" fmla="*/ 2438400 h 5581650"/>
              <a:gd name="connsiteX43" fmla="*/ 4476750 w 4632429"/>
              <a:gd name="connsiteY43" fmla="*/ 2495550 h 5581650"/>
              <a:gd name="connsiteX44" fmla="*/ 4533900 w 4632429"/>
              <a:gd name="connsiteY44" fmla="*/ 2552700 h 5581650"/>
              <a:gd name="connsiteX45" fmla="*/ 4629150 w 4632429"/>
              <a:gd name="connsiteY45" fmla="*/ 2857500 h 5581650"/>
              <a:gd name="connsiteX46" fmla="*/ 4610100 w 4632429"/>
              <a:gd name="connsiteY46" fmla="*/ 2952750 h 5581650"/>
              <a:gd name="connsiteX47" fmla="*/ 4476750 w 4632429"/>
              <a:gd name="connsiteY47" fmla="*/ 3028950 h 5581650"/>
              <a:gd name="connsiteX48" fmla="*/ 4400550 w 4632429"/>
              <a:gd name="connsiteY48" fmla="*/ 3105150 h 5581650"/>
              <a:gd name="connsiteX49" fmla="*/ 4362450 w 4632429"/>
              <a:gd name="connsiteY49" fmla="*/ 3181350 h 5581650"/>
              <a:gd name="connsiteX50" fmla="*/ 4324350 w 4632429"/>
              <a:gd name="connsiteY50" fmla="*/ 3333750 h 5581650"/>
              <a:gd name="connsiteX51" fmla="*/ 4305300 w 4632429"/>
              <a:gd name="connsiteY51" fmla="*/ 3733800 h 5581650"/>
              <a:gd name="connsiteX52" fmla="*/ 4229100 w 4632429"/>
              <a:gd name="connsiteY52" fmla="*/ 3829050 h 5581650"/>
              <a:gd name="connsiteX53" fmla="*/ 4095750 w 4632429"/>
              <a:gd name="connsiteY53" fmla="*/ 3848100 h 5581650"/>
              <a:gd name="connsiteX54" fmla="*/ 4057650 w 4632429"/>
              <a:gd name="connsiteY54" fmla="*/ 4171950 h 5581650"/>
              <a:gd name="connsiteX55" fmla="*/ 4019550 w 4632429"/>
              <a:gd name="connsiteY55" fmla="*/ 4248150 h 5581650"/>
              <a:gd name="connsiteX56" fmla="*/ 3943350 w 4632429"/>
              <a:gd name="connsiteY56" fmla="*/ 4400550 h 5581650"/>
              <a:gd name="connsiteX57" fmla="*/ 3886200 w 4632429"/>
              <a:gd name="connsiteY57" fmla="*/ 4476750 h 5581650"/>
              <a:gd name="connsiteX58" fmla="*/ 3848100 w 4632429"/>
              <a:gd name="connsiteY58" fmla="*/ 4552950 h 5581650"/>
              <a:gd name="connsiteX59" fmla="*/ 3790950 w 4632429"/>
              <a:gd name="connsiteY59" fmla="*/ 4686300 h 5581650"/>
              <a:gd name="connsiteX60" fmla="*/ 3390900 w 4632429"/>
              <a:gd name="connsiteY60" fmla="*/ 4953000 h 5581650"/>
              <a:gd name="connsiteX61" fmla="*/ 3257550 w 4632429"/>
              <a:gd name="connsiteY61" fmla="*/ 5010150 h 5581650"/>
              <a:gd name="connsiteX62" fmla="*/ 3162300 w 4632429"/>
              <a:gd name="connsiteY62" fmla="*/ 5067300 h 5581650"/>
              <a:gd name="connsiteX63" fmla="*/ 3067050 w 4632429"/>
              <a:gd name="connsiteY63" fmla="*/ 5105400 h 5581650"/>
              <a:gd name="connsiteX64" fmla="*/ 3009900 w 4632429"/>
              <a:gd name="connsiteY64" fmla="*/ 5143500 h 5581650"/>
              <a:gd name="connsiteX65" fmla="*/ 2933700 w 4632429"/>
              <a:gd name="connsiteY65" fmla="*/ 5181600 h 5581650"/>
              <a:gd name="connsiteX66" fmla="*/ 2895600 w 4632429"/>
              <a:gd name="connsiteY66" fmla="*/ 5238750 h 5581650"/>
              <a:gd name="connsiteX67" fmla="*/ 2552700 w 4632429"/>
              <a:gd name="connsiteY67" fmla="*/ 5505450 h 5581650"/>
              <a:gd name="connsiteX68" fmla="*/ 2476500 w 4632429"/>
              <a:gd name="connsiteY68" fmla="*/ 5562600 h 5581650"/>
              <a:gd name="connsiteX69" fmla="*/ 2381250 w 4632429"/>
              <a:gd name="connsiteY69" fmla="*/ 5581650 h 5581650"/>
              <a:gd name="connsiteX70" fmla="*/ 2171700 w 4632429"/>
              <a:gd name="connsiteY70" fmla="*/ 5524500 h 5581650"/>
              <a:gd name="connsiteX71" fmla="*/ 2152650 w 4632429"/>
              <a:gd name="connsiteY71" fmla="*/ 5372100 h 5581650"/>
              <a:gd name="connsiteX72" fmla="*/ 2133600 w 4632429"/>
              <a:gd name="connsiteY72" fmla="*/ 5238750 h 5581650"/>
              <a:gd name="connsiteX73" fmla="*/ 2095500 w 4632429"/>
              <a:gd name="connsiteY73" fmla="*/ 5181600 h 5581650"/>
              <a:gd name="connsiteX74" fmla="*/ 1943100 w 4632429"/>
              <a:gd name="connsiteY74" fmla="*/ 5162550 h 5581650"/>
              <a:gd name="connsiteX75" fmla="*/ 1809750 w 4632429"/>
              <a:gd name="connsiteY75" fmla="*/ 5143500 h 5581650"/>
              <a:gd name="connsiteX76" fmla="*/ 1619250 w 4632429"/>
              <a:gd name="connsiteY76" fmla="*/ 5086350 h 5581650"/>
              <a:gd name="connsiteX77" fmla="*/ 1447800 w 4632429"/>
              <a:gd name="connsiteY77" fmla="*/ 5067300 h 5581650"/>
              <a:gd name="connsiteX78" fmla="*/ 1352550 w 4632429"/>
              <a:gd name="connsiteY78" fmla="*/ 5010150 h 5581650"/>
              <a:gd name="connsiteX79" fmla="*/ 1295400 w 4632429"/>
              <a:gd name="connsiteY79" fmla="*/ 4991100 h 5581650"/>
              <a:gd name="connsiteX80" fmla="*/ 1219200 w 4632429"/>
              <a:gd name="connsiteY80" fmla="*/ 4933950 h 5581650"/>
              <a:gd name="connsiteX81" fmla="*/ 1085850 w 4632429"/>
              <a:gd name="connsiteY81" fmla="*/ 4895850 h 5581650"/>
              <a:gd name="connsiteX82" fmla="*/ 914400 w 4632429"/>
              <a:gd name="connsiteY82" fmla="*/ 4838700 h 5581650"/>
              <a:gd name="connsiteX83" fmla="*/ 762000 w 4632429"/>
              <a:gd name="connsiteY83" fmla="*/ 4705350 h 5581650"/>
              <a:gd name="connsiteX84" fmla="*/ 685800 w 4632429"/>
              <a:gd name="connsiteY84" fmla="*/ 4591050 h 5581650"/>
              <a:gd name="connsiteX85" fmla="*/ 647700 w 4632429"/>
              <a:gd name="connsiteY85" fmla="*/ 4457700 h 5581650"/>
              <a:gd name="connsiteX86" fmla="*/ 609600 w 4632429"/>
              <a:gd name="connsiteY86" fmla="*/ 4362450 h 5581650"/>
              <a:gd name="connsiteX87" fmla="*/ 552450 w 4632429"/>
              <a:gd name="connsiteY87" fmla="*/ 4229100 h 5581650"/>
              <a:gd name="connsiteX88" fmla="*/ 533400 w 4632429"/>
              <a:gd name="connsiteY88" fmla="*/ 4133850 h 5581650"/>
              <a:gd name="connsiteX89" fmla="*/ 361950 w 4632429"/>
              <a:gd name="connsiteY89" fmla="*/ 3981450 h 5581650"/>
              <a:gd name="connsiteX90" fmla="*/ 266700 w 4632429"/>
              <a:gd name="connsiteY90" fmla="*/ 3867150 h 5581650"/>
              <a:gd name="connsiteX91" fmla="*/ 152400 w 4632429"/>
              <a:gd name="connsiteY91" fmla="*/ 3790950 h 5581650"/>
              <a:gd name="connsiteX92" fmla="*/ 76200 w 4632429"/>
              <a:gd name="connsiteY92" fmla="*/ 3771900 h 5581650"/>
              <a:gd name="connsiteX93" fmla="*/ 19050 w 4632429"/>
              <a:gd name="connsiteY93" fmla="*/ 3695700 h 5581650"/>
              <a:gd name="connsiteX94" fmla="*/ 0 w 4632429"/>
              <a:gd name="connsiteY94" fmla="*/ 3600450 h 5581650"/>
              <a:gd name="connsiteX95" fmla="*/ 19050 w 4632429"/>
              <a:gd name="connsiteY95" fmla="*/ 3390900 h 5581650"/>
              <a:gd name="connsiteX96" fmla="*/ 57150 w 4632429"/>
              <a:gd name="connsiteY96" fmla="*/ 3333750 h 5581650"/>
              <a:gd name="connsiteX97" fmla="*/ 990600 w 4632429"/>
              <a:gd name="connsiteY97" fmla="*/ 2762250 h 5581650"/>
              <a:gd name="connsiteX98" fmla="*/ 1104900 w 4632429"/>
              <a:gd name="connsiteY98" fmla="*/ 2743200 h 5581650"/>
              <a:gd name="connsiteX99" fmla="*/ 1047750 w 4632429"/>
              <a:gd name="connsiteY99" fmla="*/ 2609850 h 5581650"/>
              <a:gd name="connsiteX100" fmla="*/ 1009650 w 4632429"/>
              <a:gd name="connsiteY100" fmla="*/ 2514600 h 5581650"/>
              <a:gd name="connsiteX101" fmla="*/ 990600 w 4632429"/>
              <a:gd name="connsiteY101" fmla="*/ 2324100 h 5581650"/>
              <a:gd name="connsiteX102" fmla="*/ 952500 w 4632429"/>
              <a:gd name="connsiteY102" fmla="*/ 2266950 h 5581650"/>
              <a:gd name="connsiteX103" fmla="*/ 647700 w 4632429"/>
              <a:gd name="connsiteY103" fmla="*/ 2209800 h 5581650"/>
              <a:gd name="connsiteX104" fmla="*/ 628650 w 4632429"/>
              <a:gd name="connsiteY104" fmla="*/ 1981200 h 5581650"/>
              <a:gd name="connsiteX105" fmla="*/ 514350 w 4632429"/>
              <a:gd name="connsiteY105" fmla="*/ 1943100 h 5581650"/>
              <a:gd name="connsiteX106" fmla="*/ 381000 w 4632429"/>
              <a:gd name="connsiteY106" fmla="*/ 1866900 h 5581650"/>
              <a:gd name="connsiteX107" fmla="*/ 323850 w 4632429"/>
              <a:gd name="connsiteY107" fmla="*/ 1809750 h 5581650"/>
              <a:gd name="connsiteX108" fmla="*/ 266700 w 4632429"/>
              <a:gd name="connsiteY108" fmla="*/ 762000 h 5581650"/>
              <a:gd name="connsiteX109" fmla="*/ 228600 w 4632429"/>
              <a:gd name="connsiteY109" fmla="*/ 685800 h 5581650"/>
              <a:gd name="connsiteX110" fmla="*/ 190500 w 4632429"/>
              <a:gd name="connsiteY110" fmla="*/ 571500 h 5581650"/>
              <a:gd name="connsiteX111" fmla="*/ 209550 w 4632429"/>
              <a:gd name="connsiteY111" fmla="*/ 381000 h 5581650"/>
              <a:gd name="connsiteX112" fmla="*/ 438150 w 4632429"/>
              <a:gd name="connsiteY112" fmla="*/ 361950 h 5581650"/>
              <a:gd name="connsiteX113" fmla="*/ 533400 w 4632429"/>
              <a:gd name="connsiteY113" fmla="*/ 476250 h 5581650"/>
              <a:gd name="connsiteX114" fmla="*/ 590550 w 4632429"/>
              <a:gd name="connsiteY114" fmla="*/ 495300 h 5581650"/>
              <a:gd name="connsiteX115" fmla="*/ 647700 w 4632429"/>
              <a:gd name="connsiteY115" fmla="*/ 476250 h 5581650"/>
              <a:gd name="connsiteX116" fmla="*/ 742950 w 4632429"/>
              <a:gd name="connsiteY116" fmla="*/ 419100 h 558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4632429" h="5581650">
                <a:moveTo>
                  <a:pt x="742950" y="419100"/>
                </a:moveTo>
                <a:lnTo>
                  <a:pt x="742950" y="419100"/>
                </a:lnTo>
                <a:cubicBezTo>
                  <a:pt x="749300" y="361950"/>
                  <a:pt x="738206" y="299998"/>
                  <a:pt x="762000" y="247650"/>
                </a:cubicBezTo>
                <a:cubicBezTo>
                  <a:pt x="773751" y="221797"/>
                  <a:pt x="811833" y="220097"/>
                  <a:pt x="838200" y="209550"/>
                </a:cubicBezTo>
                <a:cubicBezTo>
                  <a:pt x="875488" y="194635"/>
                  <a:pt x="916579" y="189411"/>
                  <a:pt x="952500" y="171450"/>
                </a:cubicBezTo>
                <a:cubicBezTo>
                  <a:pt x="977900" y="158750"/>
                  <a:pt x="1004044" y="147439"/>
                  <a:pt x="1028700" y="133350"/>
                </a:cubicBezTo>
                <a:cubicBezTo>
                  <a:pt x="1048579" y="121991"/>
                  <a:pt x="1065372" y="105489"/>
                  <a:pt x="1085850" y="95250"/>
                </a:cubicBezTo>
                <a:cubicBezTo>
                  <a:pt x="1103811" y="86270"/>
                  <a:pt x="1123950" y="82550"/>
                  <a:pt x="1143000" y="76200"/>
                </a:cubicBezTo>
                <a:cubicBezTo>
                  <a:pt x="1168400" y="57150"/>
                  <a:pt x="1191633" y="34802"/>
                  <a:pt x="1219200" y="19050"/>
                </a:cubicBezTo>
                <a:cubicBezTo>
                  <a:pt x="1236635" y="9087"/>
                  <a:pt x="1256270" y="0"/>
                  <a:pt x="1276350" y="0"/>
                </a:cubicBezTo>
                <a:cubicBezTo>
                  <a:pt x="1428882" y="0"/>
                  <a:pt x="1581150" y="12700"/>
                  <a:pt x="1733550" y="19050"/>
                </a:cubicBezTo>
                <a:cubicBezTo>
                  <a:pt x="1873701" y="47080"/>
                  <a:pt x="1801859" y="20139"/>
                  <a:pt x="1943100" y="114300"/>
                </a:cubicBezTo>
                <a:lnTo>
                  <a:pt x="1943100" y="114300"/>
                </a:lnTo>
                <a:lnTo>
                  <a:pt x="2114550" y="171450"/>
                </a:lnTo>
                <a:cubicBezTo>
                  <a:pt x="2141491" y="180430"/>
                  <a:pt x="2164160" y="199579"/>
                  <a:pt x="2190750" y="209550"/>
                </a:cubicBezTo>
                <a:cubicBezTo>
                  <a:pt x="2215265" y="218743"/>
                  <a:pt x="2241776" y="221407"/>
                  <a:pt x="2266950" y="228600"/>
                </a:cubicBezTo>
                <a:cubicBezTo>
                  <a:pt x="2286258" y="234117"/>
                  <a:pt x="2305050" y="241300"/>
                  <a:pt x="2324100" y="247650"/>
                </a:cubicBezTo>
                <a:cubicBezTo>
                  <a:pt x="2336800" y="266700"/>
                  <a:pt x="2346011" y="288611"/>
                  <a:pt x="2362200" y="304800"/>
                </a:cubicBezTo>
                <a:cubicBezTo>
                  <a:pt x="2378389" y="320989"/>
                  <a:pt x="2404693" y="325311"/>
                  <a:pt x="2419350" y="342900"/>
                </a:cubicBezTo>
                <a:cubicBezTo>
                  <a:pt x="2437530" y="364716"/>
                  <a:pt x="2443361" y="394444"/>
                  <a:pt x="2457450" y="419100"/>
                </a:cubicBezTo>
                <a:cubicBezTo>
                  <a:pt x="2468809" y="438979"/>
                  <a:pt x="2482850" y="457200"/>
                  <a:pt x="2495550" y="476250"/>
                </a:cubicBezTo>
                <a:cubicBezTo>
                  <a:pt x="2501900" y="596900"/>
                  <a:pt x="2503662" y="717879"/>
                  <a:pt x="2514600" y="838200"/>
                </a:cubicBezTo>
                <a:cubicBezTo>
                  <a:pt x="2516418" y="858198"/>
                  <a:pt x="2524670" y="877389"/>
                  <a:pt x="2533650" y="895350"/>
                </a:cubicBezTo>
                <a:cubicBezTo>
                  <a:pt x="2576830" y="981710"/>
                  <a:pt x="2560320" y="929640"/>
                  <a:pt x="2628900" y="990600"/>
                </a:cubicBezTo>
                <a:cubicBezTo>
                  <a:pt x="2669172" y="1026397"/>
                  <a:pt x="2713312" y="1060068"/>
                  <a:pt x="2743200" y="1104900"/>
                </a:cubicBezTo>
                <a:cubicBezTo>
                  <a:pt x="2755900" y="1123950"/>
                  <a:pt x="2764070" y="1146973"/>
                  <a:pt x="2781300" y="1162050"/>
                </a:cubicBezTo>
                <a:cubicBezTo>
                  <a:pt x="2815761" y="1192203"/>
                  <a:pt x="2858968" y="1210776"/>
                  <a:pt x="2895600" y="1238250"/>
                </a:cubicBezTo>
                <a:cubicBezTo>
                  <a:pt x="2947741" y="1277356"/>
                  <a:pt x="2985241" y="1312580"/>
                  <a:pt x="3048000" y="1333500"/>
                </a:cubicBezTo>
                <a:cubicBezTo>
                  <a:pt x="3078717" y="1343739"/>
                  <a:pt x="3111500" y="1346200"/>
                  <a:pt x="3143250" y="1352550"/>
                </a:cubicBezTo>
                <a:cubicBezTo>
                  <a:pt x="3219450" y="1346200"/>
                  <a:pt x="3296057" y="1343606"/>
                  <a:pt x="3371850" y="1333500"/>
                </a:cubicBezTo>
                <a:cubicBezTo>
                  <a:pt x="3391754" y="1330846"/>
                  <a:pt x="3408920" y="1314450"/>
                  <a:pt x="3429000" y="1314450"/>
                </a:cubicBezTo>
                <a:cubicBezTo>
                  <a:pt x="3486502" y="1314450"/>
                  <a:pt x="3543453" y="1325900"/>
                  <a:pt x="3600450" y="1333500"/>
                </a:cubicBezTo>
                <a:cubicBezTo>
                  <a:pt x="3673569" y="1343249"/>
                  <a:pt x="3738168" y="1357234"/>
                  <a:pt x="3810000" y="1371600"/>
                </a:cubicBezTo>
                <a:cubicBezTo>
                  <a:pt x="3905250" y="1435100"/>
                  <a:pt x="3854450" y="1390650"/>
                  <a:pt x="3943350" y="1524000"/>
                </a:cubicBezTo>
                <a:lnTo>
                  <a:pt x="3981450" y="1581150"/>
                </a:lnTo>
                <a:cubicBezTo>
                  <a:pt x="3994150" y="1600200"/>
                  <a:pt x="4000500" y="1625600"/>
                  <a:pt x="4019550" y="1638300"/>
                </a:cubicBezTo>
                <a:lnTo>
                  <a:pt x="4133850" y="1714500"/>
                </a:lnTo>
                <a:cubicBezTo>
                  <a:pt x="4276548" y="1809632"/>
                  <a:pt x="4112261" y="1745404"/>
                  <a:pt x="4248150" y="1790700"/>
                </a:cubicBezTo>
                <a:cubicBezTo>
                  <a:pt x="4267200" y="1803400"/>
                  <a:pt x="4289111" y="1812611"/>
                  <a:pt x="4305300" y="1828800"/>
                </a:cubicBezTo>
                <a:cubicBezTo>
                  <a:pt x="4321489" y="1844989"/>
                  <a:pt x="4330092" y="1867319"/>
                  <a:pt x="4343400" y="1885950"/>
                </a:cubicBezTo>
                <a:cubicBezTo>
                  <a:pt x="4361854" y="1911786"/>
                  <a:pt x="4381500" y="1936750"/>
                  <a:pt x="4400550" y="1962150"/>
                </a:cubicBezTo>
                <a:cubicBezTo>
                  <a:pt x="4413250" y="2000250"/>
                  <a:pt x="4436539" y="2036345"/>
                  <a:pt x="4438650" y="2076450"/>
                </a:cubicBezTo>
                <a:cubicBezTo>
                  <a:pt x="4445000" y="2197100"/>
                  <a:pt x="4446762" y="2318079"/>
                  <a:pt x="4457700" y="2438400"/>
                </a:cubicBezTo>
                <a:cubicBezTo>
                  <a:pt x="4459518" y="2458398"/>
                  <a:pt x="4465611" y="2478842"/>
                  <a:pt x="4476750" y="2495550"/>
                </a:cubicBezTo>
                <a:cubicBezTo>
                  <a:pt x="4491694" y="2517966"/>
                  <a:pt x="4514850" y="2533650"/>
                  <a:pt x="4533900" y="2552700"/>
                </a:cubicBezTo>
                <a:cubicBezTo>
                  <a:pt x="4565650" y="2654300"/>
                  <a:pt x="4650026" y="2753122"/>
                  <a:pt x="4629150" y="2857500"/>
                </a:cubicBezTo>
                <a:cubicBezTo>
                  <a:pt x="4622800" y="2889250"/>
                  <a:pt x="4626164" y="2924637"/>
                  <a:pt x="4610100" y="2952750"/>
                </a:cubicBezTo>
                <a:cubicBezTo>
                  <a:pt x="4597345" y="2975070"/>
                  <a:pt x="4489055" y="3019722"/>
                  <a:pt x="4476750" y="3028950"/>
                </a:cubicBezTo>
                <a:cubicBezTo>
                  <a:pt x="4448013" y="3050503"/>
                  <a:pt x="4422103" y="3076413"/>
                  <a:pt x="4400550" y="3105150"/>
                </a:cubicBezTo>
                <a:cubicBezTo>
                  <a:pt x="4383511" y="3127868"/>
                  <a:pt x="4373637" y="3155248"/>
                  <a:pt x="4362450" y="3181350"/>
                </a:cubicBezTo>
                <a:cubicBezTo>
                  <a:pt x="4340483" y="3232606"/>
                  <a:pt x="4335531" y="3277843"/>
                  <a:pt x="4324350" y="3333750"/>
                </a:cubicBezTo>
                <a:cubicBezTo>
                  <a:pt x="4318000" y="3467100"/>
                  <a:pt x="4316387" y="3600760"/>
                  <a:pt x="4305300" y="3733800"/>
                </a:cubicBezTo>
                <a:cubicBezTo>
                  <a:pt x="4301263" y="3782243"/>
                  <a:pt x="4277585" y="3814504"/>
                  <a:pt x="4229100" y="3829050"/>
                </a:cubicBezTo>
                <a:cubicBezTo>
                  <a:pt x="4186092" y="3841952"/>
                  <a:pt x="4140200" y="3841750"/>
                  <a:pt x="4095750" y="3848100"/>
                </a:cubicBezTo>
                <a:cubicBezTo>
                  <a:pt x="4091878" y="3894564"/>
                  <a:pt x="4084130" y="4092510"/>
                  <a:pt x="4057650" y="4171950"/>
                </a:cubicBezTo>
                <a:cubicBezTo>
                  <a:pt x="4048670" y="4198891"/>
                  <a:pt x="4030737" y="4222048"/>
                  <a:pt x="4019550" y="4248150"/>
                </a:cubicBezTo>
                <a:cubicBezTo>
                  <a:pt x="3971503" y="4360259"/>
                  <a:pt x="4042708" y="4251513"/>
                  <a:pt x="3943350" y="4400550"/>
                </a:cubicBezTo>
                <a:cubicBezTo>
                  <a:pt x="3925738" y="4426968"/>
                  <a:pt x="3903027" y="4449826"/>
                  <a:pt x="3886200" y="4476750"/>
                </a:cubicBezTo>
                <a:cubicBezTo>
                  <a:pt x="3871149" y="4500832"/>
                  <a:pt x="3858071" y="4526360"/>
                  <a:pt x="3848100" y="4552950"/>
                </a:cubicBezTo>
                <a:cubicBezTo>
                  <a:pt x="3821868" y="4622903"/>
                  <a:pt x="3844998" y="4632252"/>
                  <a:pt x="3790950" y="4686300"/>
                </a:cubicBezTo>
                <a:cubicBezTo>
                  <a:pt x="3674497" y="4802753"/>
                  <a:pt x="3532875" y="4867815"/>
                  <a:pt x="3390900" y="4953000"/>
                </a:cubicBezTo>
                <a:cubicBezTo>
                  <a:pt x="3349432" y="4977881"/>
                  <a:pt x="3300805" y="4988523"/>
                  <a:pt x="3257550" y="5010150"/>
                </a:cubicBezTo>
                <a:cubicBezTo>
                  <a:pt x="3224432" y="5026709"/>
                  <a:pt x="3195418" y="5050741"/>
                  <a:pt x="3162300" y="5067300"/>
                </a:cubicBezTo>
                <a:cubicBezTo>
                  <a:pt x="3131714" y="5082593"/>
                  <a:pt x="3097636" y="5090107"/>
                  <a:pt x="3067050" y="5105400"/>
                </a:cubicBezTo>
                <a:cubicBezTo>
                  <a:pt x="3046572" y="5115639"/>
                  <a:pt x="3029779" y="5132141"/>
                  <a:pt x="3009900" y="5143500"/>
                </a:cubicBezTo>
                <a:cubicBezTo>
                  <a:pt x="2985244" y="5157589"/>
                  <a:pt x="2959100" y="5168900"/>
                  <a:pt x="2933700" y="5181600"/>
                </a:cubicBezTo>
                <a:cubicBezTo>
                  <a:pt x="2921000" y="5200650"/>
                  <a:pt x="2912377" y="5223171"/>
                  <a:pt x="2895600" y="5238750"/>
                </a:cubicBezTo>
                <a:cubicBezTo>
                  <a:pt x="2679551" y="5439367"/>
                  <a:pt x="2727498" y="5383092"/>
                  <a:pt x="2552700" y="5505450"/>
                </a:cubicBezTo>
                <a:cubicBezTo>
                  <a:pt x="2526689" y="5523657"/>
                  <a:pt x="2505514" y="5549705"/>
                  <a:pt x="2476500" y="5562600"/>
                </a:cubicBezTo>
                <a:cubicBezTo>
                  <a:pt x="2446912" y="5575750"/>
                  <a:pt x="2413000" y="5575300"/>
                  <a:pt x="2381250" y="5581650"/>
                </a:cubicBezTo>
                <a:cubicBezTo>
                  <a:pt x="2311400" y="5562600"/>
                  <a:pt x="2225071" y="5573423"/>
                  <a:pt x="2171700" y="5524500"/>
                </a:cubicBezTo>
                <a:cubicBezTo>
                  <a:pt x="2133961" y="5489906"/>
                  <a:pt x="2159416" y="5422846"/>
                  <a:pt x="2152650" y="5372100"/>
                </a:cubicBezTo>
                <a:cubicBezTo>
                  <a:pt x="2146716" y="5327593"/>
                  <a:pt x="2146502" y="5281758"/>
                  <a:pt x="2133600" y="5238750"/>
                </a:cubicBezTo>
                <a:cubicBezTo>
                  <a:pt x="2127021" y="5216820"/>
                  <a:pt x="2116758" y="5190103"/>
                  <a:pt x="2095500" y="5181600"/>
                </a:cubicBezTo>
                <a:cubicBezTo>
                  <a:pt x="2047966" y="5162587"/>
                  <a:pt x="1993846" y="5169316"/>
                  <a:pt x="1943100" y="5162550"/>
                </a:cubicBezTo>
                <a:lnTo>
                  <a:pt x="1809750" y="5143500"/>
                </a:lnTo>
                <a:cubicBezTo>
                  <a:pt x="1765246" y="5128665"/>
                  <a:pt x="1672718" y="5094576"/>
                  <a:pt x="1619250" y="5086350"/>
                </a:cubicBezTo>
                <a:cubicBezTo>
                  <a:pt x="1562417" y="5077606"/>
                  <a:pt x="1504950" y="5073650"/>
                  <a:pt x="1447800" y="5067300"/>
                </a:cubicBezTo>
                <a:cubicBezTo>
                  <a:pt x="1416050" y="5048250"/>
                  <a:pt x="1385668" y="5026709"/>
                  <a:pt x="1352550" y="5010150"/>
                </a:cubicBezTo>
                <a:cubicBezTo>
                  <a:pt x="1334589" y="5001170"/>
                  <a:pt x="1312835" y="5001063"/>
                  <a:pt x="1295400" y="4991100"/>
                </a:cubicBezTo>
                <a:cubicBezTo>
                  <a:pt x="1267833" y="4975348"/>
                  <a:pt x="1248104" y="4947088"/>
                  <a:pt x="1219200" y="4933950"/>
                </a:cubicBezTo>
                <a:cubicBezTo>
                  <a:pt x="1177115" y="4914820"/>
                  <a:pt x="1129706" y="4910469"/>
                  <a:pt x="1085850" y="4895850"/>
                </a:cubicBezTo>
                <a:cubicBezTo>
                  <a:pt x="870644" y="4824115"/>
                  <a:pt x="1097006" y="4884352"/>
                  <a:pt x="914400" y="4838700"/>
                </a:cubicBezTo>
                <a:cubicBezTo>
                  <a:pt x="853061" y="4792696"/>
                  <a:pt x="811325" y="4767007"/>
                  <a:pt x="762000" y="4705350"/>
                </a:cubicBezTo>
                <a:cubicBezTo>
                  <a:pt x="733395" y="4669594"/>
                  <a:pt x="685800" y="4591050"/>
                  <a:pt x="685800" y="4591050"/>
                </a:cubicBezTo>
                <a:cubicBezTo>
                  <a:pt x="670788" y="4531002"/>
                  <a:pt x="668197" y="4512359"/>
                  <a:pt x="647700" y="4457700"/>
                </a:cubicBezTo>
                <a:cubicBezTo>
                  <a:pt x="635693" y="4425681"/>
                  <a:pt x="621607" y="4394469"/>
                  <a:pt x="609600" y="4362450"/>
                </a:cubicBezTo>
                <a:cubicBezTo>
                  <a:pt x="567555" y="4250329"/>
                  <a:pt x="619351" y="4362901"/>
                  <a:pt x="552450" y="4229100"/>
                </a:cubicBezTo>
                <a:cubicBezTo>
                  <a:pt x="546100" y="4197350"/>
                  <a:pt x="547880" y="4162810"/>
                  <a:pt x="533400" y="4133850"/>
                </a:cubicBezTo>
                <a:cubicBezTo>
                  <a:pt x="487282" y="4041615"/>
                  <a:pt x="443608" y="4030445"/>
                  <a:pt x="361950" y="3981450"/>
                </a:cubicBezTo>
                <a:cubicBezTo>
                  <a:pt x="328083" y="3930650"/>
                  <a:pt x="317473" y="3906640"/>
                  <a:pt x="266700" y="3867150"/>
                </a:cubicBezTo>
                <a:cubicBezTo>
                  <a:pt x="230555" y="3839037"/>
                  <a:pt x="196823" y="3802056"/>
                  <a:pt x="152400" y="3790950"/>
                </a:cubicBezTo>
                <a:lnTo>
                  <a:pt x="76200" y="3771900"/>
                </a:lnTo>
                <a:cubicBezTo>
                  <a:pt x="57150" y="3746500"/>
                  <a:pt x="31945" y="3724714"/>
                  <a:pt x="19050" y="3695700"/>
                </a:cubicBezTo>
                <a:cubicBezTo>
                  <a:pt x="5900" y="3666112"/>
                  <a:pt x="0" y="3632829"/>
                  <a:pt x="0" y="3600450"/>
                </a:cubicBezTo>
                <a:cubicBezTo>
                  <a:pt x="0" y="3530312"/>
                  <a:pt x="4354" y="3459481"/>
                  <a:pt x="19050" y="3390900"/>
                </a:cubicBezTo>
                <a:cubicBezTo>
                  <a:pt x="23847" y="3368513"/>
                  <a:pt x="37928" y="3346188"/>
                  <a:pt x="57150" y="3333750"/>
                </a:cubicBezTo>
                <a:cubicBezTo>
                  <a:pt x="363455" y="3135553"/>
                  <a:pt x="672773" y="2941389"/>
                  <a:pt x="990600" y="2762250"/>
                </a:cubicBezTo>
                <a:cubicBezTo>
                  <a:pt x="1024249" y="2743284"/>
                  <a:pt x="1066800" y="2749550"/>
                  <a:pt x="1104900" y="2743200"/>
                </a:cubicBezTo>
                <a:cubicBezTo>
                  <a:pt x="1065773" y="2625818"/>
                  <a:pt x="1110524" y="2751091"/>
                  <a:pt x="1047750" y="2609850"/>
                </a:cubicBezTo>
                <a:cubicBezTo>
                  <a:pt x="1033862" y="2578601"/>
                  <a:pt x="1022350" y="2546350"/>
                  <a:pt x="1009650" y="2514600"/>
                </a:cubicBezTo>
                <a:cubicBezTo>
                  <a:pt x="1003300" y="2451100"/>
                  <a:pt x="1004950" y="2386282"/>
                  <a:pt x="990600" y="2324100"/>
                </a:cubicBezTo>
                <a:cubicBezTo>
                  <a:pt x="985452" y="2301791"/>
                  <a:pt x="968689" y="2283139"/>
                  <a:pt x="952500" y="2266950"/>
                </a:cubicBezTo>
                <a:cubicBezTo>
                  <a:pt x="871975" y="2186425"/>
                  <a:pt x="753590" y="2217945"/>
                  <a:pt x="647700" y="2209800"/>
                </a:cubicBezTo>
                <a:cubicBezTo>
                  <a:pt x="641350" y="2133600"/>
                  <a:pt x="662846" y="2049592"/>
                  <a:pt x="628650" y="1981200"/>
                </a:cubicBezTo>
                <a:cubicBezTo>
                  <a:pt x="610689" y="1945279"/>
                  <a:pt x="552450" y="1955800"/>
                  <a:pt x="514350" y="1943100"/>
                </a:cubicBezTo>
                <a:cubicBezTo>
                  <a:pt x="483296" y="1932749"/>
                  <a:pt x="408871" y="1890126"/>
                  <a:pt x="381000" y="1866900"/>
                </a:cubicBezTo>
                <a:cubicBezTo>
                  <a:pt x="360304" y="1849653"/>
                  <a:pt x="342900" y="1828800"/>
                  <a:pt x="323850" y="1809750"/>
                </a:cubicBezTo>
                <a:cubicBezTo>
                  <a:pt x="304800" y="1460500"/>
                  <a:pt x="296236" y="1110520"/>
                  <a:pt x="266700" y="762000"/>
                </a:cubicBezTo>
                <a:cubicBezTo>
                  <a:pt x="264302" y="733703"/>
                  <a:pt x="239147" y="712167"/>
                  <a:pt x="228600" y="685800"/>
                </a:cubicBezTo>
                <a:cubicBezTo>
                  <a:pt x="213685" y="648512"/>
                  <a:pt x="190500" y="571500"/>
                  <a:pt x="190500" y="571500"/>
                </a:cubicBezTo>
                <a:cubicBezTo>
                  <a:pt x="196850" y="508000"/>
                  <a:pt x="185005" y="439908"/>
                  <a:pt x="209550" y="381000"/>
                </a:cubicBezTo>
                <a:cubicBezTo>
                  <a:pt x="239746" y="308530"/>
                  <a:pt x="423057" y="360063"/>
                  <a:pt x="438150" y="361950"/>
                </a:cubicBezTo>
                <a:cubicBezTo>
                  <a:pt x="466263" y="404120"/>
                  <a:pt x="489396" y="446914"/>
                  <a:pt x="533400" y="476250"/>
                </a:cubicBezTo>
                <a:cubicBezTo>
                  <a:pt x="550108" y="487389"/>
                  <a:pt x="571500" y="488950"/>
                  <a:pt x="590550" y="495300"/>
                </a:cubicBezTo>
                <a:cubicBezTo>
                  <a:pt x="609600" y="488950"/>
                  <a:pt x="629739" y="485230"/>
                  <a:pt x="647700" y="476250"/>
                </a:cubicBezTo>
                <a:cubicBezTo>
                  <a:pt x="668178" y="466011"/>
                  <a:pt x="727075" y="428625"/>
                  <a:pt x="742950" y="419100"/>
                </a:cubicBezTo>
                <a:close/>
              </a:path>
            </a:pathLst>
          </a:custGeom>
          <a:solidFill>
            <a:srgbClr val="B4F27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Étoile à 5 branches 70"/>
          <p:cNvSpPr/>
          <p:nvPr/>
        </p:nvSpPr>
        <p:spPr>
          <a:xfrm>
            <a:off x="6688611" y="4919625"/>
            <a:ext cx="298299" cy="284434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Ellipse 91"/>
          <p:cNvSpPr/>
          <p:nvPr/>
        </p:nvSpPr>
        <p:spPr>
          <a:xfrm rot="21239470">
            <a:off x="5981404" y="3942981"/>
            <a:ext cx="2009154" cy="2203885"/>
          </a:xfrm>
          <a:prstGeom prst="ellipse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Organigramme : Connecteur 85"/>
          <p:cNvSpPr/>
          <p:nvPr/>
        </p:nvSpPr>
        <p:spPr>
          <a:xfrm flipV="1">
            <a:off x="6027410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Organigramme : Connecteur 81"/>
          <p:cNvSpPr/>
          <p:nvPr/>
        </p:nvSpPr>
        <p:spPr>
          <a:xfrm flipV="1">
            <a:off x="6387450" y="2439251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4" name="Organigramme : Connecteur 82"/>
          <p:cNvSpPr/>
          <p:nvPr/>
        </p:nvSpPr>
        <p:spPr>
          <a:xfrm flipV="1">
            <a:off x="7683594" y="3375355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" name="Organigramme : Connecteur 83"/>
          <p:cNvSpPr/>
          <p:nvPr/>
        </p:nvSpPr>
        <p:spPr>
          <a:xfrm flipV="1">
            <a:off x="8172400" y="395141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" name="Organigramme : Connecteur 93"/>
          <p:cNvSpPr/>
          <p:nvPr/>
        </p:nvSpPr>
        <p:spPr>
          <a:xfrm flipV="1">
            <a:off x="5337470" y="489339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" name="Organigramme : Connecteur 94"/>
          <p:cNvSpPr/>
          <p:nvPr/>
        </p:nvSpPr>
        <p:spPr>
          <a:xfrm flipV="1">
            <a:off x="7380320" y="416745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6" name="Organigramme : Connecteur 95"/>
          <p:cNvSpPr/>
          <p:nvPr/>
        </p:nvSpPr>
        <p:spPr>
          <a:xfrm flipV="1">
            <a:off x="6444224" y="560761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Organigramme : Connecteur 96"/>
          <p:cNvSpPr/>
          <p:nvPr/>
        </p:nvSpPr>
        <p:spPr>
          <a:xfrm flipV="1">
            <a:off x="7539578" y="5607603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4" name="Organigramme : Connecteur 97"/>
          <p:cNvSpPr/>
          <p:nvPr/>
        </p:nvSpPr>
        <p:spPr>
          <a:xfrm flipV="1">
            <a:off x="5263701" y="287129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65" name="Organigramme : Connecteur 98"/>
          <p:cNvSpPr/>
          <p:nvPr/>
        </p:nvSpPr>
        <p:spPr>
          <a:xfrm flipV="1">
            <a:off x="6657866" y="4087080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Organigramme : Connecteur 38"/>
          <p:cNvSpPr/>
          <p:nvPr/>
        </p:nvSpPr>
        <p:spPr>
          <a:xfrm flipV="1">
            <a:off x="6084184" y="474350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7" name="Organigramme : Connecteur 39"/>
          <p:cNvSpPr/>
          <p:nvPr/>
        </p:nvSpPr>
        <p:spPr>
          <a:xfrm flipV="1">
            <a:off x="7308320" y="5247579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8" name="Organigramme : Connecteur 44"/>
          <p:cNvSpPr/>
          <p:nvPr/>
        </p:nvSpPr>
        <p:spPr>
          <a:xfrm flipV="1">
            <a:off x="6179810" y="3519387"/>
            <a:ext cx="144000" cy="144000"/>
          </a:xfrm>
          <a:prstGeom prst="flowChartConnecto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9" name="Connecteur droit avec flèche 69"/>
          <p:cNvCxnSpPr/>
          <p:nvPr/>
        </p:nvCxnSpPr>
        <p:spPr>
          <a:xfrm>
            <a:off x="6323810" y="4860665"/>
            <a:ext cx="336422" cy="184258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70"/>
          <p:cNvCxnSpPr/>
          <p:nvPr/>
        </p:nvCxnSpPr>
        <p:spPr>
          <a:xfrm flipV="1">
            <a:off x="6583090" y="5248129"/>
            <a:ext cx="218776" cy="33262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71"/>
          <p:cNvCxnSpPr/>
          <p:nvPr/>
        </p:nvCxnSpPr>
        <p:spPr>
          <a:xfrm flipH="1" flipV="1">
            <a:off x="6958531" y="5171841"/>
            <a:ext cx="301068" cy="120896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76"/>
          <p:cNvCxnSpPr/>
          <p:nvPr/>
        </p:nvCxnSpPr>
        <p:spPr>
          <a:xfrm flipH="1">
            <a:off x="6886530" y="4365246"/>
            <a:ext cx="493790" cy="665084"/>
          </a:xfrm>
          <a:prstGeom prst="straightConnector1">
            <a:avLst/>
          </a:prstGeom>
          <a:ln w="5715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95535" y="2924723"/>
            <a:ext cx="4797903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Transfer of the hydrological information from gauged sites to the ungauged site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within a homogeneous region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539552" y="1268760"/>
            <a:ext cx="6192688" cy="0"/>
          </a:xfrm>
          <a:prstGeom prst="line">
            <a:avLst/>
          </a:prstGeom>
          <a:ln w="57150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11861</TotalTime>
  <Words>1639</Words>
  <Application>Microsoft Office PowerPoint</Application>
  <PresentationFormat>On-screen Show (4:3)</PresentationFormat>
  <Paragraphs>541</Paragraphs>
  <Slides>42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Concourse</vt:lpstr>
      <vt:lpstr>Equation</vt:lpstr>
      <vt:lpstr>Regional frequency analysis of hydro-meteorological extremes Non-standard aspects </vt:lpstr>
      <vt:lpstr>Introduction…</vt:lpstr>
      <vt:lpstr>Frequency Analysis</vt:lpstr>
      <vt:lpstr>PowerPoint Presentation</vt:lpstr>
      <vt:lpstr>Regional Frequency analysis (RFA)</vt:lpstr>
      <vt:lpstr>Regional Frequency analysis (RFA)</vt:lpstr>
      <vt:lpstr>Regional Frequency analysis (RFA)</vt:lpstr>
      <vt:lpstr>Regional Frequency analysis (RFA)</vt:lpstr>
      <vt:lpstr>Regional Frequency analysis (RFA)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Victoria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frequency analysis of hydro-meteorological extremes Non-standard aspects</dc:title>
  <dc:creator>dss</dc:creator>
  <cp:lastModifiedBy>dss</cp:lastModifiedBy>
  <cp:revision>97</cp:revision>
  <dcterms:created xsi:type="dcterms:W3CDTF">2017-10-13T21:38:03Z</dcterms:created>
  <dcterms:modified xsi:type="dcterms:W3CDTF">2017-10-25T16:21:19Z</dcterms:modified>
</cp:coreProperties>
</file>