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  <p:sldMasterId id="2147483682" r:id="rId2"/>
  </p:sldMasterIdLst>
  <p:sldIdLst>
    <p:sldId id="256" r:id="rId3"/>
    <p:sldId id="261" r:id="rId4"/>
    <p:sldId id="271" r:id="rId5"/>
    <p:sldId id="264" r:id="rId6"/>
    <p:sldId id="272" r:id="rId7"/>
    <p:sldId id="265" r:id="rId8"/>
    <p:sldId id="273" r:id="rId9"/>
    <p:sldId id="266" r:id="rId10"/>
    <p:sldId id="274" r:id="rId11"/>
    <p:sldId id="276" r:id="rId12"/>
    <p:sldId id="275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5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643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97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214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96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2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00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64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453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37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18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04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4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31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715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59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809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2668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092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424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87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00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42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7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0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3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0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08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viu-hydromet-wx.ca/graph/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945370"/>
            <a:ext cx="6600451" cy="2262781"/>
          </a:xfrm>
        </p:spPr>
        <p:txBody>
          <a:bodyPr>
            <a:noAutofit/>
          </a:bodyPr>
          <a:lstStyle/>
          <a:p>
            <a:r>
              <a:rPr lang="en-CA" sz="4800" dirty="0"/>
              <a:t>Land Temperature and Hydrological Conditions in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3208149"/>
            <a:ext cx="6600451" cy="1126283"/>
          </a:xfrm>
        </p:spPr>
        <p:txBody>
          <a:bodyPr>
            <a:normAutofit fontScale="92500"/>
          </a:bodyPr>
          <a:lstStyle/>
          <a:p>
            <a:r>
              <a:rPr lang="en-CA" sz="3200" dirty="0"/>
              <a:t>Plus: Introduction of </a:t>
            </a:r>
            <a:r>
              <a:rPr lang="en-CA" altLang="en-US" sz="3200" dirty="0"/>
              <a:t>High Elevation Weather Station Network</a:t>
            </a:r>
            <a:endParaRPr lang="en-C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20" y="6223820"/>
            <a:ext cx="4252903" cy="485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7" y="5875321"/>
            <a:ext cx="2204830" cy="478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" y="6464125"/>
            <a:ext cx="4129548" cy="253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5" y="5269202"/>
            <a:ext cx="1332947" cy="1084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3" y="5470930"/>
            <a:ext cx="1038286" cy="2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2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Annual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0" y="1316599"/>
            <a:ext cx="2713506" cy="316941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1316600"/>
            <a:ext cx="2713505" cy="31694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0" y="1316600"/>
            <a:ext cx="2713505" cy="31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0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217F-0146-4D9E-8D34-5FF4FFF1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Annual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590265-1890-447C-A060-93E4ACC5C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200" y="1350000"/>
            <a:ext cx="5248000" cy="2952000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798656"/>
              </p:ext>
            </p:extLst>
          </p:nvPr>
        </p:nvGraphicFramePr>
        <p:xfrm>
          <a:off x="2444674" y="4689670"/>
          <a:ext cx="5072626" cy="1571625"/>
        </p:xfrm>
        <a:graphic>
          <a:graphicData uri="http://schemas.openxmlformats.org/drawingml/2006/table">
            <a:tbl>
              <a:tblPr/>
              <a:tblGrid>
                <a:gridCol w="1771120">
                  <a:extLst>
                    <a:ext uri="{9D8B030D-6E8A-4147-A177-3AD203B41FA5}">
                      <a16:colId xmlns:a16="http://schemas.microsoft.com/office/drawing/2014/main" val="3247854610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230823755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456391072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38168410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30159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Tmax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812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Tmin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48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Tmean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84677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(% yr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738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22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Winter 17/18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0" y="1316598"/>
            <a:ext cx="2713507" cy="31694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1316599"/>
            <a:ext cx="2713506" cy="316942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0" y="1316599"/>
            <a:ext cx="2713506" cy="3169420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FD34C1D-DE0F-4E41-9285-746DC016C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7" y="4546798"/>
            <a:ext cx="2712793" cy="231120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E3A3716-998C-417D-84A2-D57379BA2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6" y="4556433"/>
            <a:ext cx="2696154" cy="2291933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D16C1B6-F70C-4E95-9502-9450A52C7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54" y="4556743"/>
            <a:ext cx="2690318" cy="22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9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High Elevation Weather Station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832" y="1876793"/>
            <a:ext cx="3875758" cy="2801857"/>
          </a:xfrm>
        </p:spPr>
        <p:txBody>
          <a:bodyPr>
            <a:normAutofit fontScale="70000" lnSpcReduction="20000"/>
          </a:bodyPr>
          <a:lstStyle/>
          <a:p>
            <a:r>
              <a:rPr lang="en-CA" altLang="en-US" sz="2000" dirty="0"/>
              <a:t>Data are available in real time</a:t>
            </a:r>
          </a:p>
          <a:p>
            <a:r>
              <a:rPr lang="en-CA" altLang="en-US" sz="2000" dirty="0"/>
              <a:t>Currently developing real time and historical QAQC data program</a:t>
            </a:r>
          </a:p>
          <a:p>
            <a:r>
              <a:rPr lang="en-CA" altLang="en-US" sz="2000" dirty="0"/>
              <a:t>Expanding to Comox Watershed and Homathko 2018-2019</a:t>
            </a:r>
          </a:p>
          <a:p>
            <a:pPr lvl="1"/>
            <a:r>
              <a:rPr lang="en-CA" altLang="en-US" sz="2000" dirty="0"/>
              <a:t>Yellow stars</a:t>
            </a:r>
          </a:p>
          <a:p>
            <a:r>
              <a:rPr lang="en-US" altLang="en-US" sz="2000" dirty="0"/>
              <a:t>Regional Districts (water purveyors) are major partners on South Coast and Vancouver Island</a:t>
            </a:r>
          </a:p>
          <a:p>
            <a:r>
              <a:rPr lang="en-US" altLang="en-US" sz="2000" dirty="0"/>
              <a:t>Relies on partnerships to be successful and resilient to budget shortfalls by any one agency</a:t>
            </a:r>
            <a:endParaRPr lang="en-CA" altLang="en-US" sz="2000" dirty="0"/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36" y="1905000"/>
            <a:ext cx="3998341" cy="28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977" y="1905000"/>
            <a:ext cx="1253827" cy="41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5141913"/>
            <a:ext cx="1638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727" y="4976975"/>
            <a:ext cx="15843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17" y="5091158"/>
            <a:ext cx="4229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9" y="6040438"/>
            <a:ext cx="137289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76851"/>
            <a:ext cx="884133" cy="8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25" y="5922038"/>
            <a:ext cx="871751" cy="83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99" y="6040438"/>
            <a:ext cx="1346313" cy="60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27" y="6030349"/>
            <a:ext cx="1798060" cy="62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617" y="6092709"/>
            <a:ext cx="1924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7424418" y="3390562"/>
            <a:ext cx="195309" cy="1586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7232276" y="3908452"/>
            <a:ext cx="180028" cy="1925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55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CA" altLang="en-US" dirty="0"/>
              <a:t>High Elevation Weather Station Network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3563" y="5635625"/>
            <a:ext cx="4659312" cy="8969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CA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http://viu-hydromet-wx.ca/graph/</a:t>
            </a:r>
            <a:endParaRPr kumimoji="0" lang="en-CA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Contact: Bill.Floyd@viu.ca</a:t>
            </a:r>
            <a:endParaRPr kumimoji="0" lang="en-CA" alt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83" y="1970221"/>
            <a:ext cx="4091872" cy="340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2" y="1970221"/>
            <a:ext cx="4197231" cy="293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08" y="5521134"/>
            <a:ext cx="2960071" cy="10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Winter 16/17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0" y="1316598"/>
            <a:ext cx="2713508" cy="316942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1316599"/>
            <a:ext cx="2713507" cy="316942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0" y="1316599"/>
            <a:ext cx="2713507" cy="3169421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FD34C1D-DE0F-4E41-9285-746DC016C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0" y="4546798"/>
            <a:ext cx="2713507" cy="231120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E3A3716-998C-417D-84A2-D57379BA2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4553586"/>
            <a:ext cx="2713506" cy="2297628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D16C1B6-F70C-4E95-9502-9450A52C7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0" y="4556743"/>
            <a:ext cx="2713506" cy="22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3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F29E-F75A-4E3F-B1FB-F0EAC11D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Trends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7FFB71-F7FA-437A-BEBD-FD47D1307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2548" y="1350467"/>
            <a:ext cx="5246045" cy="2950900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86495"/>
              </p:ext>
            </p:extLst>
          </p:nvPr>
        </p:nvGraphicFramePr>
        <p:xfrm>
          <a:off x="2444674" y="4689670"/>
          <a:ext cx="5072626" cy="1571625"/>
        </p:xfrm>
        <a:graphic>
          <a:graphicData uri="http://schemas.openxmlformats.org/drawingml/2006/table">
            <a:tbl>
              <a:tblPr/>
              <a:tblGrid>
                <a:gridCol w="1771120">
                  <a:extLst>
                    <a:ext uri="{9D8B030D-6E8A-4147-A177-3AD203B41FA5}">
                      <a16:colId xmlns:a16="http://schemas.microsoft.com/office/drawing/2014/main" val="3247854610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230823755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456391072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38168410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30159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Tmax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812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Tmin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48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Tmean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84677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(%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738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179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Spring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0" y="1316598"/>
            <a:ext cx="2713507" cy="316942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1316599"/>
            <a:ext cx="2713507" cy="316942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0" y="1316599"/>
            <a:ext cx="2713507" cy="3169420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FD34C1D-DE0F-4E41-9285-746DC016C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7" y="4546798"/>
            <a:ext cx="2712793" cy="231120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E3A3716-998C-417D-84A2-D57379BA2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6" y="4553586"/>
            <a:ext cx="2696154" cy="2297628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D16C1B6-F70C-4E95-9502-9450A52C7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40" y="4556743"/>
            <a:ext cx="2699747" cy="22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41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CE6C-1F88-46B3-B3DB-AF208F6B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Spring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F2FA0-85C6-48B3-97FB-AD58131BE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200" y="1350000"/>
            <a:ext cx="5248000" cy="2952000"/>
          </a:xfr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206611"/>
              </p:ext>
            </p:extLst>
          </p:nvPr>
        </p:nvGraphicFramePr>
        <p:xfrm>
          <a:off x="2444674" y="4689670"/>
          <a:ext cx="5072626" cy="1571625"/>
        </p:xfrm>
        <a:graphic>
          <a:graphicData uri="http://schemas.openxmlformats.org/drawingml/2006/table">
            <a:tbl>
              <a:tblPr/>
              <a:tblGrid>
                <a:gridCol w="1771120">
                  <a:extLst>
                    <a:ext uri="{9D8B030D-6E8A-4147-A177-3AD203B41FA5}">
                      <a16:colId xmlns:a16="http://schemas.microsoft.com/office/drawing/2014/main" val="3247854610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230823755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456391072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38168410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30159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Tmax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812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Tmin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48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Tmean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84677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(%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738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42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0" y="1316598"/>
            <a:ext cx="2713507" cy="31694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1316599"/>
            <a:ext cx="2713506" cy="316942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0" y="1316599"/>
            <a:ext cx="2713506" cy="31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23D1-4AB3-437C-8CAF-83630917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D4DE1F-058A-4BEA-8343-279736FA8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200" y="1350000"/>
            <a:ext cx="5248000" cy="2952000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40485"/>
              </p:ext>
            </p:extLst>
          </p:nvPr>
        </p:nvGraphicFramePr>
        <p:xfrm>
          <a:off x="2444674" y="4689670"/>
          <a:ext cx="5072626" cy="1571625"/>
        </p:xfrm>
        <a:graphic>
          <a:graphicData uri="http://schemas.openxmlformats.org/drawingml/2006/table">
            <a:tbl>
              <a:tblPr/>
              <a:tblGrid>
                <a:gridCol w="1771120">
                  <a:extLst>
                    <a:ext uri="{9D8B030D-6E8A-4147-A177-3AD203B41FA5}">
                      <a16:colId xmlns:a16="http://schemas.microsoft.com/office/drawing/2014/main" val="3247854610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230823755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456391072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38168410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30159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Tmax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812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Tmin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48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Tmean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84677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(%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738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12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0" y="1316598"/>
            <a:ext cx="2713506" cy="31694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1316600"/>
            <a:ext cx="2713506" cy="31694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0" y="1316600"/>
            <a:ext cx="2713506" cy="31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36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9DAE-D355-47E6-BF69-F5C91F33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Fall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5084CD-8CD0-4CF8-A7CE-E80C0ABF4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200" y="1350000"/>
            <a:ext cx="5248000" cy="2952000"/>
          </a:xfr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95455"/>
              </p:ext>
            </p:extLst>
          </p:nvPr>
        </p:nvGraphicFramePr>
        <p:xfrm>
          <a:off x="2444674" y="4689670"/>
          <a:ext cx="5072626" cy="1571625"/>
        </p:xfrm>
        <a:graphic>
          <a:graphicData uri="http://schemas.openxmlformats.org/drawingml/2006/table">
            <a:tbl>
              <a:tblPr/>
              <a:tblGrid>
                <a:gridCol w="1771120">
                  <a:extLst>
                    <a:ext uri="{9D8B030D-6E8A-4147-A177-3AD203B41FA5}">
                      <a16:colId xmlns:a16="http://schemas.microsoft.com/office/drawing/2014/main" val="3247854610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230823755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2456391072"/>
                    </a:ext>
                  </a:extLst>
                </a:gridCol>
                <a:gridCol w="1100502">
                  <a:extLst>
                    <a:ext uri="{9D8B030D-6E8A-4147-A177-3AD203B41FA5}">
                      <a16:colId xmlns:a16="http://schemas.microsoft.com/office/drawing/2014/main" val="38168410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30159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Tmax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812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Tmin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48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Tmean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(°C yr-1)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84677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(% yr</a:t>
                      </a:r>
                      <a:r>
                        <a:rPr lang="en-CA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738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377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1150</TotalTime>
  <Words>295</Words>
  <Application>Microsoft Office PowerPoint</Application>
  <PresentationFormat>On-screen Show (4:3)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Wisp</vt:lpstr>
      <vt:lpstr>1_Wisp</vt:lpstr>
      <vt:lpstr>Land Temperature and Hydrological Conditions in 2017</vt:lpstr>
      <vt:lpstr>Winter 16/17</vt:lpstr>
      <vt:lpstr>Winter Trends</vt:lpstr>
      <vt:lpstr>Spring</vt:lpstr>
      <vt:lpstr>Spring</vt:lpstr>
      <vt:lpstr>Summer</vt:lpstr>
      <vt:lpstr>Summer</vt:lpstr>
      <vt:lpstr>Fall</vt:lpstr>
      <vt:lpstr>Fall</vt:lpstr>
      <vt:lpstr>Annual</vt:lpstr>
      <vt:lpstr>Annual</vt:lpstr>
      <vt:lpstr>Winter 17/18</vt:lpstr>
      <vt:lpstr>High Elevation Weather Station Network</vt:lpstr>
      <vt:lpstr>High Elevation Weather Station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Temperature and Hydrological Conditions in 2017</dc:title>
  <dc:creator>Faron S Anslow</dc:creator>
  <cp:lastModifiedBy>Faron Anslow</cp:lastModifiedBy>
  <cp:revision>28</cp:revision>
  <dcterms:created xsi:type="dcterms:W3CDTF">2018-03-02T20:39:05Z</dcterms:created>
  <dcterms:modified xsi:type="dcterms:W3CDTF">2018-03-09T07:35:14Z</dcterms:modified>
</cp:coreProperties>
</file>